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Ex1.xml" ContentType="application/vnd.ms-office.chartex+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1"/>
    <p:sldMasterId id="2147483666" r:id="rId2"/>
    <p:sldMasterId id="2147483680" r:id="rId3"/>
    <p:sldMasterId id="2147483700" r:id="rId4"/>
  </p:sldMasterIdLst>
  <p:notesMasterIdLst>
    <p:notesMasterId r:id="rId22"/>
  </p:notesMasterIdLst>
  <p:sldIdLst>
    <p:sldId id="258" r:id="rId5"/>
    <p:sldId id="742" r:id="rId6"/>
    <p:sldId id="738" r:id="rId7"/>
    <p:sldId id="739" r:id="rId8"/>
    <p:sldId id="740" r:id="rId9"/>
    <p:sldId id="756" r:id="rId10"/>
    <p:sldId id="758" r:id="rId11"/>
    <p:sldId id="755" r:id="rId12"/>
    <p:sldId id="762" r:id="rId13"/>
    <p:sldId id="753" r:id="rId14"/>
    <p:sldId id="763" r:id="rId15"/>
    <p:sldId id="761" r:id="rId16"/>
    <p:sldId id="585" r:id="rId17"/>
    <p:sldId id="716" r:id="rId18"/>
    <p:sldId id="757" r:id="rId19"/>
    <p:sldId id="754" r:id="rId20"/>
    <p:sldId id="736" r:id="rId21"/>
  </p:sldIdLst>
  <p:sldSz cx="17340263" cy="9753600"/>
  <p:notesSz cx="6799263" cy="99298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Salmiņš" initials="JS" lastIdx="1" clrIdx="0">
    <p:extLst>
      <p:ext uri="{19B8F6BF-5375-455C-9EA6-DF929625EA0E}">
        <p15:presenceInfo xmlns:p15="http://schemas.microsoft.com/office/powerpoint/2012/main" userId="S::Janis.Salmins@em.gov.lv::dd03ec38-45a9-4ce9-921d-b6b2347ae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a:srgbClr val="000000"/>
    <a:srgbClr val="01859C"/>
    <a:srgbClr val="50ABBA"/>
    <a:srgbClr val="42495C"/>
    <a:srgbClr val="008299"/>
    <a:srgbClr val="00817E"/>
    <a:srgbClr val="006666"/>
    <a:srgbClr val="06829A"/>
    <a:srgbClr val="623E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9" autoAdjust="0"/>
    <p:restoredTop sz="93145" autoAdjust="0"/>
  </p:normalViewPr>
  <p:slideViewPr>
    <p:cSldViewPr snapToGrid="0" showGuides="1">
      <p:cViewPr varScale="1">
        <p:scale>
          <a:sx n="59" d="100"/>
          <a:sy n="59" d="100"/>
        </p:scale>
        <p:origin x="588" y="84"/>
      </p:cViewPr>
      <p:guideLst>
        <p:guide orient="horz" pos="3072"/>
        <p:guide pos="5461"/>
      </p:guideLst>
    </p:cSldViewPr>
  </p:slideViewPr>
  <p:notesTextViewPr>
    <p:cViewPr>
      <p:scale>
        <a:sx n="1" d="1"/>
        <a:sy n="1" d="1"/>
      </p:scale>
      <p:origin x="0" y="0"/>
    </p:cViewPr>
  </p:notesTextViewPr>
  <p:sorterViewPr>
    <p:cViewPr>
      <p:scale>
        <a:sx n="100" d="100"/>
        <a:sy n="100" d="100"/>
      </p:scale>
      <p:origin x="0" y="-34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28250944837319"/>
          <c:y val="3.0384043966899386E-2"/>
          <c:w val="0.8789631193571017"/>
          <c:h val="0.84682690397827365"/>
        </c:manualLayout>
      </c:layout>
      <c:barChart>
        <c:barDir val="col"/>
        <c:grouping val="clustered"/>
        <c:varyColors val="0"/>
        <c:ser>
          <c:idx val="9"/>
          <c:order val="0"/>
          <c:tx>
            <c:strRef>
              <c:f>Sheet1!$A$2</c:f>
              <c:strCache>
                <c:ptCount val="1"/>
                <c:pt idx="0">
                  <c:v>Informācijas un komunikācijas pakalpojumi</c:v>
                </c:pt>
              </c:strCache>
            </c:strRef>
          </c:tx>
          <c:spPr>
            <a:solidFill>
              <a:srgbClr val="01859C"/>
            </a:solidFill>
            <a:ln>
              <a:solidFill>
                <a:srgbClr val="06829A"/>
              </a:solidFill>
            </a:ln>
            <a:effectLst/>
          </c:spPr>
          <c:invertIfNegative val="0"/>
          <c:dLbls>
            <c:dLbl>
              <c:idx val="1"/>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Light" panose="020F0302020204030204" pitchFamily="34" charset="0"/>
                      <a:ea typeface="Arial"/>
                      <a:cs typeface="Arial"/>
                    </a:defRPr>
                  </a:pPr>
                  <a:endParaRPr lang="lv-LV"/>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6595-4FA9-9586-78400199F4D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Light" panose="020F0302020204030204" pitchFamily="34" charset="0"/>
                    <a:ea typeface="Arial"/>
                    <a:cs typeface="Aria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                                                                            I-III</c:v>
                </c:pt>
              </c:strCache>
            </c:strRef>
          </c:cat>
          <c:val>
            <c:numRef>
              <c:f>Sheet1!$B$2:$K$2</c:f>
              <c:numCache>
                <c:formatCode>0.0</c:formatCode>
                <c:ptCount val="10"/>
                <c:pt idx="0">
                  <c:v>1.7062365603240011</c:v>
                </c:pt>
                <c:pt idx="1">
                  <c:v>3.5236089378820452</c:v>
                </c:pt>
                <c:pt idx="2">
                  <c:v>6.2946837164300007</c:v>
                </c:pt>
                <c:pt idx="3">
                  <c:v>5.3774895044423943</c:v>
                </c:pt>
                <c:pt idx="4">
                  <c:v>-2.4338142597002417</c:v>
                </c:pt>
                <c:pt idx="5">
                  <c:v>2.1085627460129501</c:v>
                </c:pt>
                <c:pt idx="6">
                  <c:v>5.1463816444705941</c:v>
                </c:pt>
                <c:pt idx="7">
                  <c:v>6.4192712976500275</c:v>
                </c:pt>
                <c:pt idx="8">
                  <c:v>12.980572388351177</c:v>
                </c:pt>
                <c:pt idx="9">
                  <c:v>7.6</c:v>
                </c:pt>
              </c:numCache>
            </c:numRef>
          </c:val>
          <c:extLst>
            <c:ext xmlns:c16="http://schemas.microsoft.com/office/drawing/2014/chart" uri="{C3380CC4-5D6E-409C-BE32-E72D297353CC}">
              <c16:uniqueId val="{00000001-6595-4FA9-9586-78400199F4D8}"/>
            </c:ext>
          </c:extLst>
        </c:ser>
        <c:dLbls>
          <c:showLegendKey val="0"/>
          <c:showVal val="0"/>
          <c:showCatName val="0"/>
          <c:showSerName val="0"/>
          <c:showPercent val="0"/>
          <c:showBubbleSize val="0"/>
        </c:dLbls>
        <c:gapWidth val="40"/>
        <c:axId val="274520384"/>
        <c:axId val="278072192"/>
      </c:barChart>
      <c:lineChart>
        <c:grouping val="standard"/>
        <c:varyColors val="0"/>
        <c:ser>
          <c:idx val="0"/>
          <c:order val="1"/>
          <c:tx>
            <c:strRef>
              <c:f>Sheet1!$A$3</c:f>
              <c:strCache>
                <c:ptCount val="1"/>
                <c:pt idx="0">
                  <c:v>IKP</c:v>
                </c:pt>
              </c:strCache>
            </c:strRef>
          </c:tx>
          <c:spPr>
            <a:ln w="28575" cap="rnd" cmpd="sng" algn="ctr">
              <a:noFill/>
              <a:prstDash val="solid"/>
              <a:round/>
            </a:ln>
            <a:effectLst/>
          </c:spPr>
          <c:marker>
            <c:symbol val="diamond"/>
            <c:size val="12"/>
            <c:spPr>
              <a:solidFill>
                <a:sysClr val="window" lastClr="FFFFFF"/>
              </a:solidFill>
              <a:ln w="19050" cap="flat" cmpd="sng" algn="ctr">
                <a:solidFill>
                  <a:sysClr val="windowText" lastClr="000000"/>
                </a:solidFill>
                <a:prstDash val="solid"/>
                <a:round/>
              </a:ln>
              <a:effectLst/>
            </c:spPr>
          </c:marker>
          <c:cat>
            <c:strRef>
              <c:f>Sheet1!$B$1:$K$1</c:f>
              <c:strCache>
                <c:ptCount val="10"/>
                <c:pt idx="0">
                  <c:v>2010</c:v>
                </c:pt>
                <c:pt idx="1">
                  <c:v>2011</c:v>
                </c:pt>
                <c:pt idx="2">
                  <c:v>2012</c:v>
                </c:pt>
                <c:pt idx="3">
                  <c:v>2013</c:v>
                </c:pt>
                <c:pt idx="4">
                  <c:v>2014</c:v>
                </c:pt>
                <c:pt idx="5">
                  <c:v>2015</c:v>
                </c:pt>
                <c:pt idx="6">
                  <c:v>2016</c:v>
                </c:pt>
                <c:pt idx="7">
                  <c:v>2017</c:v>
                </c:pt>
                <c:pt idx="8">
                  <c:v>2018</c:v>
                </c:pt>
                <c:pt idx="9">
                  <c:v>2019                                                                            I-III</c:v>
                </c:pt>
              </c:strCache>
            </c:strRef>
          </c:cat>
          <c:val>
            <c:numRef>
              <c:f>Sheet1!$B$3:$K$3</c:f>
              <c:numCache>
                <c:formatCode>0.0</c:formatCode>
                <c:ptCount val="10"/>
                <c:pt idx="0">
                  <c:v>-3.9406703055711603</c:v>
                </c:pt>
                <c:pt idx="1">
                  <c:v>6.3810212588655304</c:v>
                </c:pt>
                <c:pt idx="2">
                  <c:v>4.0346283749703531</c:v>
                </c:pt>
                <c:pt idx="3">
                  <c:v>2.429851208485573</c:v>
                </c:pt>
                <c:pt idx="4">
                  <c:v>1.8582436516565508</c:v>
                </c:pt>
                <c:pt idx="5">
                  <c:v>2.9717038316125866</c:v>
                </c:pt>
                <c:pt idx="6">
                  <c:v>2.0643812960710903</c:v>
                </c:pt>
                <c:pt idx="7">
                  <c:v>4.6364796214268864</c:v>
                </c:pt>
                <c:pt idx="8">
                  <c:v>4.7697166816344776</c:v>
                </c:pt>
                <c:pt idx="9">
                  <c:v>3</c:v>
                </c:pt>
              </c:numCache>
            </c:numRef>
          </c:val>
          <c:smooth val="0"/>
          <c:extLst>
            <c:ext xmlns:c16="http://schemas.microsoft.com/office/drawing/2014/chart" uri="{C3380CC4-5D6E-409C-BE32-E72D297353CC}">
              <c16:uniqueId val="{00000002-6595-4FA9-9586-78400199F4D8}"/>
            </c:ext>
          </c:extLst>
        </c:ser>
        <c:dLbls>
          <c:showLegendKey val="0"/>
          <c:showVal val="0"/>
          <c:showCatName val="0"/>
          <c:showSerName val="0"/>
          <c:showPercent val="0"/>
          <c:showBubbleSize val="0"/>
        </c:dLbls>
        <c:marker val="1"/>
        <c:smooth val="0"/>
        <c:axId val="274520384"/>
        <c:axId val="278072192"/>
      </c:lineChart>
      <c:catAx>
        <c:axId val="274520384"/>
        <c:scaling>
          <c:orientation val="minMax"/>
        </c:scaling>
        <c:delete val="0"/>
        <c:axPos val="b"/>
        <c:numFmt formatCode="General" sourceLinked="1"/>
        <c:majorTickMark val="none"/>
        <c:minorTickMark val="none"/>
        <c:tickLblPos val="low"/>
        <c:spPr>
          <a:noFill/>
          <a:ln w="9525" cap="flat" cmpd="sng" algn="ctr">
            <a:noFill/>
            <a:prstDash val="solid"/>
            <a:round/>
          </a:ln>
          <a:effectLst/>
        </c:spPr>
        <c:txPr>
          <a:bodyPr rot="0" spcFirstLastPara="1" vertOverflow="ellipsis" wrap="square" anchor="ctr" anchorCtr="1"/>
          <a:lstStyle/>
          <a:p>
            <a:pPr>
              <a:defRPr sz="1600" b="0" i="0" u="none" strike="noStrike" kern="1200" baseline="0">
                <a:solidFill>
                  <a:srgbClr val="000000"/>
                </a:solidFill>
                <a:latin typeface="Calibri Light" panose="020F0302020204030204" pitchFamily="34" charset="0"/>
                <a:ea typeface="Arial"/>
                <a:cs typeface="Arial"/>
              </a:defRPr>
            </a:pPr>
            <a:endParaRPr lang="lv-LV"/>
          </a:p>
        </c:txPr>
        <c:crossAx val="278072192"/>
        <c:crosses val="autoZero"/>
        <c:auto val="0"/>
        <c:lblAlgn val="ctr"/>
        <c:lblOffset val="100"/>
        <c:noMultiLvlLbl val="0"/>
      </c:catAx>
      <c:valAx>
        <c:axId val="278072192"/>
        <c:scaling>
          <c:orientation val="minMax"/>
          <c:max val="15"/>
          <c:min val="-5"/>
        </c:scaling>
        <c:delete val="0"/>
        <c:axPos val="l"/>
        <c:numFmt formatCode="0" sourceLinked="0"/>
        <c:majorTickMark val="out"/>
        <c:minorTickMark val="none"/>
        <c:tickLblPos val="nextTo"/>
        <c:spPr>
          <a:noFill/>
          <a:ln w="3175" cap="flat" cmpd="sng" algn="ctr">
            <a:noFill/>
            <a:prstDash val="solid"/>
            <a:round/>
          </a:ln>
          <a:effectLst/>
        </c:spPr>
        <c:txPr>
          <a:bodyPr rot="0" spcFirstLastPara="1" vertOverflow="ellipsis" wrap="square" anchor="ctr" anchorCtr="1"/>
          <a:lstStyle/>
          <a:p>
            <a:pPr>
              <a:defRPr sz="1600" b="0" i="0" u="none" strike="noStrike" kern="1200" baseline="0">
                <a:solidFill>
                  <a:srgbClr val="000000"/>
                </a:solidFill>
                <a:latin typeface="Calibri Light" panose="020F0302020204030204" pitchFamily="34" charset="0"/>
                <a:ea typeface="Arial"/>
                <a:cs typeface="Arial"/>
              </a:defRPr>
            </a:pPr>
            <a:endParaRPr lang="lv-LV"/>
          </a:p>
        </c:txPr>
        <c:crossAx val="274520384"/>
        <c:crosses val="autoZero"/>
        <c:crossBetween val="between"/>
        <c:majorUnit val="5"/>
      </c:valAx>
      <c:spPr>
        <a:noFill/>
        <a:ln w="24631">
          <a:noFill/>
        </a:ln>
        <a:effectLst/>
      </c:spPr>
    </c:plotArea>
    <c:legend>
      <c:legendPos val="t"/>
      <c:layout>
        <c:manualLayout>
          <c:xMode val="edge"/>
          <c:yMode val="edge"/>
          <c:x val="0.17176984126984127"/>
          <c:y val="2.6458333333333334E-2"/>
          <c:w val="0.53298789682539682"/>
          <c:h val="0.17061979166666666"/>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Calibri Light" panose="020F0302020204030204" pitchFamily="34" charset="0"/>
              <a:ea typeface="Arial"/>
              <a:cs typeface="Arial"/>
            </a:defRPr>
          </a:pPr>
          <a:endParaRPr lang="lv-LV"/>
        </a:p>
      </c:txPr>
    </c:legend>
    <c:plotVisOnly val="1"/>
    <c:dispBlanksAs val="gap"/>
    <c:showDLblsOverMax val="0"/>
  </c:chart>
  <c:spPr>
    <a:solidFill>
      <a:sysClr val="window" lastClr="FFFFFF">
        <a:lumMod val="95000"/>
      </a:sysClr>
    </a:solidFill>
    <a:ln w="9525" cap="flat" cmpd="sng" algn="ctr">
      <a:noFill/>
      <a:prstDash val="solid"/>
      <a:round/>
    </a:ln>
    <a:effectLst/>
  </c:spPr>
  <c:txPr>
    <a:bodyPr/>
    <a:lstStyle/>
    <a:p>
      <a:pPr>
        <a:defRPr sz="1000" b="0" i="0" u="none" strike="noStrike" baseline="0">
          <a:solidFill>
            <a:srgbClr val="000000"/>
          </a:solidFill>
          <a:latin typeface="Calibri Light" panose="020F0302020204030204" pitchFamily="34" charset="0"/>
          <a:ea typeface="Arial"/>
          <a:cs typeface="Arial"/>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63416666666666"/>
          <c:y val="7.2392013888888884E-2"/>
          <c:w val="0.6840641666666667"/>
          <c:h val="0.85508020833333331"/>
        </c:manualLayout>
      </c:layout>
      <c:doughnutChart>
        <c:varyColors val="1"/>
        <c:ser>
          <c:idx val="9"/>
          <c:order val="0"/>
          <c:explosion val="7"/>
          <c:dPt>
            <c:idx val="0"/>
            <c:bubble3D val="0"/>
            <c:spPr>
              <a:solidFill>
                <a:schemeClr val="accent2"/>
              </a:solidFill>
              <a:ln>
                <a:noFill/>
              </a:ln>
              <a:effectLst/>
            </c:spPr>
            <c:extLst>
              <c:ext xmlns:c16="http://schemas.microsoft.com/office/drawing/2014/chart" uri="{C3380CC4-5D6E-409C-BE32-E72D297353CC}">
                <c16:uniqueId val="{00000001-2ABC-4C8F-8E69-8FAB3F805E39}"/>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2ABC-4C8F-8E69-8FAB3F805E39}"/>
              </c:ext>
            </c:extLst>
          </c:dPt>
          <c:dLbls>
            <c:dLbl>
              <c:idx val="0"/>
              <c:layout>
                <c:manualLayout>
                  <c:x val="0.17579097222222215"/>
                  <c:y val="-0.12017256944444446"/>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Light" panose="020F0302020204030204" pitchFamily="34" charset="0"/>
                      <a:ea typeface="Arial"/>
                      <a:cs typeface="Arial"/>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ABC-4C8F-8E69-8FAB3F805E39}"/>
                </c:ext>
              </c:extLst>
            </c:dLbl>
            <c:dLbl>
              <c:idx val="1"/>
              <c:delete val="1"/>
              <c:extLst>
                <c:ext xmlns:c15="http://schemas.microsoft.com/office/drawing/2012/chart" uri="{CE6537A1-D6FC-4f65-9D91-7224C49458BB}"/>
                <c:ext xmlns:c16="http://schemas.microsoft.com/office/drawing/2014/chart" uri="{C3380CC4-5D6E-409C-BE32-E72D297353CC}">
                  <c16:uniqueId val="{00000003-2ABC-4C8F-8E69-8FAB3F805E39}"/>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Light" panose="020F0302020204030204" pitchFamily="34" charset="0"/>
                    <a:ea typeface="Arial"/>
                    <a:cs typeface="Arial"/>
                  </a:defRPr>
                </a:pPr>
                <a:endParaRPr lang="lv-LV"/>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Sheet1!$A$6:$A$7</c:f>
              <c:strCache>
                <c:ptCount val="2"/>
                <c:pt idx="0">
                  <c:v>Privātais patēriņš</c:v>
                </c:pt>
                <c:pt idx="1">
                  <c:v>Pārējais</c:v>
                </c:pt>
              </c:strCache>
            </c:strRef>
          </c:cat>
          <c:val>
            <c:numRef>
              <c:f>Sheet1!$B$6:$B$7</c:f>
              <c:numCache>
                <c:formatCode>0.0</c:formatCode>
                <c:ptCount val="2"/>
                <c:pt idx="0">
                  <c:v>5.5</c:v>
                </c:pt>
                <c:pt idx="1">
                  <c:v>94.5</c:v>
                </c:pt>
              </c:numCache>
            </c:numRef>
          </c:val>
          <c:extLst>
            <c:ext xmlns:c16="http://schemas.microsoft.com/office/drawing/2014/chart" uri="{C3380CC4-5D6E-409C-BE32-E72D297353CC}">
              <c16:uniqueId val="{00000004-2ABC-4C8F-8E69-8FAB3F805E39}"/>
            </c:ext>
          </c:extLst>
        </c:ser>
        <c:dLbls>
          <c:showLegendKey val="0"/>
          <c:showVal val="0"/>
          <c:showCatName val="0"/>
          <c:showSerName val="0"/>
          <c:showPercent val="0"/>
          <c:showBubbleSize val="0"/>
          <c:showLeaderLines val="1"/>
        </c:dLbls>
        <c:firstSliceAng val="0"/>
        <c:holeSize val="40"/>
      </c:doughnutChart>
      <c:spPr>
        <a:noFill/>
        <a:ln w="24631">
          <a:noFill/>
        </a:ln>
        <a:effectLst/>
      </c:spPr>
    </c:plotArea>
    <c:plotVisOnly val="1"/>
    <c:dispBlanksAs val="gap"/>
    <c:showDLblsOverMax val="0"/>
  </c:chart>
  <c:spPr>
    <a:noFill/>
    <a:ln w="9525" cap="flat" cmpd="sng" algn="ctr">
      <a:noFill/>
      <a:prstDash val="solid"/>
      <a:round/>
    </a:ln>
    <a:effectLst/>
  </c:spPr>
  <c:txPr>
    <a:bodyPr/>
    <a:lstStyle/>
    <a:p>
      <a:pPr>
        <a:defRPr sz="1000" b="0" i="0" u="none" strike="noStrike" baseline="0">
          <a:solidFill>
            <a:srgbClr val="000000"/>
          </a:solidFill>
          <a:latin typeface="Calibri Light" panose="020F0302020204030204" pitchFamily="34" charset="0"/>
          <a:ea typeface="Arial"/>
          <a:cs typeface="Arial"/>
        </a:defRPr>
      </a:pPr>
      <a:endParaRPr lang="lv-LV"/>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54822834645707E-2"/>
          <c:y val="5.4187037037039996E-2"/>
          <c:w val="0.8789631193571017"/>
          <c:h val="0.80272951388888902"/>
        </c:manualLayout>
      </c:layout>
      <c:barChart>
        <c:barDir val="col"/>
        <c:grouping val="clustered"/>
        <c:varyColors val="0"/>
        <c:ser>
          <c:idx val="9"/>
          <c:order val="0"/>
          <c:tx>
            <c:strRef>
              <c:f>Sheet1!$A$2</c:f>
              <c:strCache>
                <c:ptCount val="1"/>
                <c:pt idx="0">
                  <c:v>Informācijas un komunikācijas pakalpojumi</c:v>
                </c:pt>
              </c:strCache>
            </c:strRef>
          </c:tx>
          <c:spPr>
            <a:solidFill>
              <a:srgbClr val="008299"/>
            </a:solidFill>
            <a:ln>
              <a:solidFill>
                <a:srgbClr val="006666"/>
              </a:solidFill>
            </a:ln>
            <a:effectLst/>
          </c:spPr>
          <c:invertIfNegative val="0"/>
          <c:dLbls>
            <c:dLbl>
              <c:idx val="1"/>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Light" panose="020F0302020204030204" pitchFamily="34" charset="0"/>
                      <a:ea typeface="Arial"/>
                      <a:cs typeface="Arial"/>
                    </a:defRPr>
                  </a:pPr>
                  <a:endParaRPr lang="lv-LV"/>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66FE-48B0-8AA8-3836FB45EAED}"/>
                </c:ext>
              </c:extLst>
            </c:dLbl>
            <c:dLbl>
              <c:idx val="4"/>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Arial"/>
                      <a:cs typeface="Arial"/>
                    </a:defRPr>
                  </a:pPr>
                  <a:endParaRPr lang="lv-L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FE-48B0-8AA8-3836FB45EAED}"/>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Light" panose="020F0302020204030204" pitchFamily="34" charset="0"/>
                    <a:ea typeface="Arial"/>
                    <a:cs typeface="Aria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                                                                            I-III</c:v>
                </c:pt>
              </c:strCache>
            </c:strRef>
          </c:cat>
          <c:val>
            <c:numRef>
              <c:f>Sheet1!$B$2:$K$2</c:f>
              <c:numCache>
                <c:formatCode>0.0</c:formatCode>
                <c:ptCount val="10"/>
                <c:pt idx="0">
                  <c:v>7.2847682119205217</c:v>
                </c:pt>
                <c:pt idx="1">
                  <c:v>14.81481481481481</c:v>
                </c:pt>
                <c:pt idx="2">
                  <c:v>28.494623655913983</c:v>
                </c:pt>
                <c:pt idx="3">
                  <c:v>17.573221757322159</c:v>
                </c:pt>
                <c:pt idx="4">
                  <c:v>3.5587188612099681</c:v>
                </c:pt>
                <c:pt idx="5">
                  <c:v>24.054982817869416</c:v>
                </c:pt>
                <c:pt idx="6">
                  <c:v>47.645429362880861</c:v>
                </c:pt>
                <c:pt idx="7">
                  <c:v>17.26078799249531</c:v>
                </c:pt>
                <c:pt idx="8">
                  <c:v>24.64</c:v>
                </c:pt>
                <c:pt idx="9">
                  <c:v>23.2</c:v>
                </c:pt>
              </c:numCache>
            </c:numRef>
          </c:val>
          <c:extLst>
            <c:ext xmlns:c16="http://schemas.microsoft.com/office/drawing/2014/chart" uri="{C3380CC4-5D6E-409C-BE32-E72D297353CC}">
              <c16:uniqueId val="{00000002-66FE-48B0-8AA8-3836FB45EAED}"/>
            </c:ext>
          </c:extLst>
        </c:ser>
        <c:dLbls>
          <c:showLegendKey val="0"/>
          <c:showVal val="0"/>
          <c:showCatName val="0"/>
          <c:showSerName val="0"/>
          <c:showPercent val="0"/>
          <c:showBubbleSize val="0"/>
        </c:dLbls>
        <c:gapWidth val="40"/>
        <c:axId val="274520384"/>
        <c:axId val="278072192"/>
      </c:barChart>
      <c:lineChart>
        <c:grouping val="standard"/>
        <c:varyColors val="0"/>
        <c:ser>
          <c:idx val="0"/>
          <c:order val="1"/>
          <c:tx>
            <c:strRef>
              <c:f>Sheet1!$A$3</c:f>
              <c:strCache>
                <c:ptCount val="1"/>
                <c:pt idx="0">
                  <c:v>Pavisam</c:v>
                </c:pt>
              </c:strCache>
            </c:strRef>
          </c:tx>
          <c:spPr>
            <a:ln w="28575" cap="rnd" cmpd="sng" algn="ctr">
              <a:noFill/>
              <a:prstDash val="solid"/>
              <a:round/>
            </a:ln>
            <a:effectLst/>
          </c:spPr>
          <c:marker>
            <c:symbol val="diamond"/>
            <c:size val="12"/>
            <c:spPr>
              <a:solidFill>
                <a:sysClr val="window" lastClr="FFFFFF"/>
              </a:solidFill>
              <a:ln w="19050" cap="flat" cmpd="sng" algn="ctr">
                <a:solidFill>
                  <a:sysClr val="windowText" lastClr="000000"/>
                </a:solidFill>
                <a:prstDash val="solid"/>
                <a:round/>
              </a:ln>
              <a:effectLst/>
            </c:spPr>
          </c:marker>
          <c:cat>
            <c:strRef>
              <c:f>Sheet1!$B$1:$K$1</c:f>
              <c:strCache>
                <c:ptCount val="10"/>
                <c:pt idx="0">
                  <c:v>2010</c:v>
                </c:pt>
                <c:pt idx="1">
                  <c:v>2011</c:v>
                </c:pt>
                <c:pt idx="2">
                  <c:v>2012</c:v>
                </c:pt>
                <c:pt idx="3">
                  <c:v>2013</c:v>
                </c:pt>
                <c:pt idx="4">
                  <c:v>2014</c:v>
                </c:pt>
                <c:pt idx="5">
                  <c:v>2015</c:v>
                </c:pt>
                <c:pt idx="6">
                  <c:v>2016</c:v>
                </c:pt>
                <c:pt idx="7">
                  <c:v>2017</c:v>
                </c:pt>
                <c:pt idx="8">
                  <c:v>2018</c:v>
                </c:pt>
                <c:pt idx="9">
                  <c:v>2019                                                                            I-III</c:v>
                </c:pt>
              </c:strCache>
            </c:strRef>
          </c:cat>
          <c:val>
            <c:numRef>
              <c:f>Sheet1!$B$3:$K$3</c:f>
              <c:numCache>
                <c:formatCode>0.0</c:formatCode>
                <c:ptCount val="10"/>
                <c:pt idx="0">
                  <c:v>17.535586233365891</c:v>
                </c:pt>
                <c:pt idx="1">
                  <c:v>23.390032997783322</c:v>
                </c:pt>
                <c:pt idx="2">
                  <c:v>13.592525063131959</c:v>
                </c:pt>
                <c:pt idx="3">
                  <c:v>2.0768171718557227</c:v>
                </c:pt>
                <c:pt idx="4">
                  <c:v>3.0982226097439707</c:v>
                </c:pt>
                <c:pt idx="5">
                  <c:v>2.5473301622267712</c:v>
                </c:pt>
                <c:pt idx="6">
                  <c:v>1.6611522129783367</c:v>
                </c:pt>
                <c:pt idx="7">
                  <c:v>10.134061482849972</c:v>
                </c:pt>
                <c:pt idx="8">
                  <c:v>7.2742280634143555</c:v>
                </c:pt>
                <c:pt idx="9">
                  <c:v>4.8</c:v>
                </c:pt>
              </c:numCache>
            </c:numRef>
          </c:val>
          <c:smooth val="0"/>
          <c:extLst>
            <c:ext xmlns:c16="http://schemas.microsoft.com/office/drawing/2014/chart" uri="{C3380CC4-5D6E-409C-BE32-E72D297353CC}">
              <c16:uniqueId val="{00000003-66FE-48B0-8AA8-3836FB45EAED}"/>
            </c:ext>
          </c:extLst>
        </c:ser>
        <c:dLbls>
          <c:showLegendKey val="0"/>
          <c:showVal val="0"/>
          <c:showCatName val="0"/>
          <c:showSerName val="0"/>
          <c:showPercent val="0"/>
          <c:showBubbleSize val="0"/>
        </c:dLbls>
        <c:marker val="1"/>
        <c:smooth val="0"/>
        <c:axId val="274520384"/>
        <c:axId val="278072192"/>
      </c:lineChart>
      <c:catAx>
        <c:axId val="274520384"/>
        <c:scaling>
          <c:orientation val="minMax"/>
        </c:scaling>
        <c:delete val="0"/>
        <c:axPos val="b"/>
        <c:numFmt formatCode="General" sourceLinked="1"/>
        <c:majorTickMark val="none"/>
        <c:minorTickMark val="none"/>
        <c:tickLblPos val="low"/>
        <c:spPr>
          <a:noFill/>
          <a:ln w="9525" cap="flat" cmpd="sng" algn="ctr">
            <a:noFill/>
            <a:prstDash val="solid"/>
            <a:round/>
          </a:ln>
          <a:effectLst/>
        </c:spPr>
        <c:txPr>
          <a:bodyPr rot="0" spcFirstLastPara="1" vertOverflow="ellipsis" wrap="square" anchor="ctr" anchorCtr="1"/>
          <a:lstStyle/>
          <a:p>
            <a:pPr>
              <a:defRPr sz="1600" b="0" i="0" u="none" strike="noStrike" kern="1200" baseline="0">
                <a:solidFill>
                  <a:srgbClr val="000000"/>
                </a:solidFill>
                <a:latin typeface="Calibri Light" panose="020F0302020204030204" pitchFamily="34" charset="0"/>
                <a:ea typeface="Arial"/>
                <a:cs typeface="Arial"/>
              </a:defRPr>
            </a:pPr>
            <a:endParaRPr lang="lv-LV"/>
          </a:p>
        </c:txPr>
        <c:crossAx val="278072192"/>
        <c:crosses val="autoZero"/>
        <c:auto val="0"/>
        <c:lblAlgn val="ctr"/>
        <c:lblOffset val="100"/>
        <c:noMultiLvlLbl val="0"/>
      </c:catAx>
      <c:valAx>
        <c:axId val="278072192"/>
        <c:scaling>
          <c:orientation val="minMax"/>
          <c:max val="60"/>
          <c:min val="0"/>
        </c:scaling>
        <c:delete val="0"/>
        <c:axPos val="l"/>
        <c:numFmt formatCode="0" sourceLinked="0"/>
        <c:majorTickMark val="out"/>
        <c:minorTickMark val="none"/>
        <c:tickLblPos val="nextTo"/>
        <c:spPr>
          <a:noFill/>
          <a:ln w="3175" cap="flat" cmpd="sng" algn="ctr">
            <a:noFill/>
            <a:prstDash val="solid"/>
            <a:round/>
          </a:ln>
          <a:effectLst/>
        </c:spPr>
        <c:txPr>
          <a:bodyPr rot="0" spcFirstLastPara="1" vertOverflow="ellipsis" wrap="square" anchor="ctr" anchorCtr="1"/>
          <a:lstStyle/>
          <a:p>
            <a:pPr>
              <a:defRPr sz="1600" b="0" i="0" u="none" strike="noStrike" kern="1200" baseline="0">
                <a:solidFill>
                  <a:srgbClr val="000000"/>
                </a:solidFill>
                <a:latin typeface="Calibri Light" panose="020F0302020204030204" pitchFamily="34" charset="0"/>
                <a:ea typeface="Arial"/>
                <a:cs typeface="Arial"/>
              </a:defRPr>
            </a:pPr>
            <a:endParaRPr lang="lv-LV"/>
          </a:p>
        </c:txPr>
        <c:crossAx val="274520384"/>
        <c:crosses val="autoZero"/>
        <c:crossBetween val="between"/>
        <c:majorUnit val="15"/>
      </c:valAx>
      <c:spPr>
        <a:solidFill>
          <a:sysClr val="window" lastClr="FFFFFF">
            <a:lumMod val="95000"/>
          </a:sysClr>
        </a:solidFill>
        <a:ln w="24631">
          <a:noFill/>
        </a:ln>
        <a:effectLst/>
      </c:spPr>
    </c:plotArea>
    <c:legend>
      <c:legendPos val="t"/>
      <c:layout>
        <c:manualLayout>
          <c:xMode val="edge"/>
          <c:yMode val="edge"/>
          <c:x val="0.17176984126984127"/>
          <c:y val="2.6458333333333334E-2"/>
          <c:w val="0.53298789682539682"/>
          <c:h val="0.17061979166666666"/>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Calibri Light" panose="020F0302020204030204" pitchFamily="34" charset="0"/>
              <a:ea typeface="Arial"/>
              <a:cs typeface="Arial"/>
            </a:defRPr>
          </a:pPr>
          <a:endParaRPr lang="lv-LV"/>
        </a:p>
      </c:txPr>
    </c:legend>
    <c:plotVisOnly val="1"/>
    <c:dispBlanksAs val="gap"/>
    <c:showDLblsOverMax val="0"/>
  </c:chart>
  <c:spPr>
    <a:noFill/>
    <a:ln w="9525" cap="flat" cmpd="sng" algn="ctr">
      <a:noFill/>
      <a:prstDash val="solid"/>
      <a:round/>
    </a:ln>
    <a:effectLst/>
  </c:spPr>
  <c:txPr>
    <a:bodyPr/>
    <a:lstStyle/>
    <a:p>
      <a:pPr>
        <a:defRPr sz="1000" b="0" i="0" u="none" strike="noStrike" baseline="0">
          <a:solidFill>
            <a:srgbClr val="000000"/>
          </a:solidFill>
          <a:latin typeface="Calibri Light" panose="020F0302020204030204" pitchFamily="34" charset="0"/>
          <a:ea typeface="Arial"/>
          <a:cs typeface="Arial"/>
        </a:defRPr>
      </a:pPr>
      <a:endParaRPr lang="lv-LV"/>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63416666666666"/>
          <c:y val="7.2392013888888884E-2"/>
          <c:w val="0.6840641666666667"/>
          <c:h val="0.85508020833333331"/>
        </c:manualLayout>
      </c:layout>
      <c:doughnutChart>
        <c:varyColors val="1"/>
        <c:ser>
          <c:idx val="9"/>
          <c:order val="0"/>
          <c:dPt>
            <c:idx val="0"/>
            <c:bubble3D val="0"/>
            <c:spPr>
              <a:solidFill>
                <a:schemeClr val="accent2"/>
              </a:solidFill>
              <a:ln>
                <a:noFill/>
              </a:ln>
              <a:effectLst/>
            </c:spPr>
            <c:extLst>
              <c:ext xmlns:c16="http://schemas.microsoft.com/office/drawing/2014/chart" uri="{C3380CC4-5D6E-409C-BE32-E72D297353CC}">
                <c16:uniqueId val="{00000001-477B-4243-98A0-AD819239737D}"/>
              </c:ext>
            </c:extLst>
          </c:dPt>
          <c:dPt>
            <c:idx val="1"/>
            <c:bubble3D val="0"/>
            <c:explosion val="1"/>
            <c:spPr>
              <a:solidFill>
                <a:sysClr val="window" lastClr="FFFFFF">
                  <a:lumMod val="75000"/>
                </a:sysClr>
              </a:solidFill>
              <a:ln>
                <a:noFill/>
              </a:ln>
              <a:effectLst/>
            </c:spPr>
            <c:extLst>
              <c:ext xmlns:c16="http://schemas.microsoft.com/office/drawing/2014/chart" uri="{C3380CC4-5D6E-409C-BE32-E72D297353CC}">
                <c16:uniqueId val="{00000003-477B-4243-98A0-AD819239737D}"/>
              </c:ext>
            </c:extLst>
          </c:dPt>
          <c:dLbls>
            <c:dLbl>
              <c:idx val="0"/>
              <c:layout>
                <c:manualLayout>
                  <c:x val="0.19254777777777779"/>
                  <c:y val="-0.11135312500000003"/>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Light" panose="020F0302020204030204" pitchFamily="34" charset="0"/>
                      <a:ea typeface="Arial"/>
                      <a:cs typeface="Arial"/>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77B-4243-98A0-AD819239737D}"/>
                </c:ext>
              </c:extLst>
            </c:dLbl>
            <c:dLbl>
              <c:idx val="1"/>
              <c:delete val="1"/>
              <c:extLst>
                <c:ext xmlns:c15="http://schemas.microsoft.com/office/drawing/2012/chart" uri="{CE6537A1-D6FC-4f65-9D91-7224C49458BB}"/>
                <c:ext xmlns:c16="http://schemas.microsoft.com/office/drawing/2014/chart" uri="{C3380CC4-5D6E-409C-BE32-E72D297353CC}">
                  <c16:uniqueId val="{00000003-477B-4243-98A0-AD819239737D}"/>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Light" panose="020F0302020204030204" pitchFamily="34" charset="0"/>
                    <a:ea typeface="Arial"/>
                    <a:cs typeface="Arial"/>
                  </a:defRPr>
                </a:pPr>
                <a:endParaRPr lang="lv-LV"/>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Sheet1!$A$6:$A$7</c:f>
              <c:strCache>
                <c:ptCount val="2"/>
                <c:pt idx="0">
                  <c:v>Privātais patēriņš</c:v>
                </c:pt>
                <c:pt idx="1">
                  <c:v>Pārējais</c:v>
                </c:pt>
              </c:strCache>
            </c:strRef>
          </c:cat>
          <c:val>
            <c:numRef>
              <c:f>Sheet1!$B$6:$B$7</c:f>
              <c:numCache>
                <c:formatCode>0.0</c:formatCode>
                <c:ptCount val="2"/>
                <c:pt idx="0">
                  <c:v>4.7</c:v>
                </c:pt>
                <c:pt idx="1">
                  <c:v>95.3</c:v>
                </c:pt>
              </c:numCache>
            </c:numRef>
          </c:val>
          <c:extLst>
            <c:ext xmlns:c16="http://schemas.microsoft.com/office/drawing/2014/chart" uri="{C3380CC4-5D6E-409C-BE32-E72D297353CC}">
              <c16:uniqueId val="{00000004-477B-4243-98A0-AD819239737D}"/>
            </c:ext>
          </c:extLst>
        </c:ser>
        <c:dLbls>
          <c:showLegendKey val="0"/>
          <c:showVal val="0"/>
          <c:showCatName val="0"/>
          <c:showSerName val="0"/>
          <c:showPercent val="0"/>
          <c:showBubbleSize val="0"/>
          <c:showLeaderLines val="1"/>
        </c:dLbls>
        <c:firstSliceAng val="0"/>
        <c:holeSize val="40"/>
      </c:doughnutChart>
      <c:spPr>
        <a:noFill/>
        <a:ln w="24631">
          <a:noFill/>
        </a:ln>
        <a:effectLst/>
      </c:spPr>
    </c:plotArea>
    <c:plotVisOnly val="1"/>
    <c:dispBlanksAs val="gap"/>
    <c:showDLblsOverMax val="0"/>
  </c:chart>
  <c:spPr>
    <a:noFill/>
    <a:ln w="9525" cap="flat" cmpd="sng" algn="ctr">
      <a:noFill/>
      <a:prstDash val="solid"/>
      <a:round/>
    </a:ln>
    <a:effectLst/>
  </c:spPr>
  <c:txPr>
    <a:bodyPr/>
    <a:lstStyle/>
    <a:p>
      <a:pPr>
        <a:defRPr sz="1000" b="0" i="0" u="none" strike="noStrike" baseline="0">
          <a:solidFill>
            <a:srgbClr val="000000"/>
          </a:solidFill>
          <a:latin typeface="Calibri Light" panose="020F0302020204030204" pitchFamily="34" charset="0"/>
          <a:ea typeface="Arial"/>
          <a:cs typeface="Arial"/>
        </a:defRPr>
      </a:pPr>
      <a:endParaRPr lang="lv-LV"/>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54822834645707E-2"/>
          <c:y val="5.4187037037039996E-2"/>
          <c:w val="0.8789631193571017"/>
          <c:h val="0.84682690397827365"/>
        </c:manualLayout>
      </c:layout>
      <c:barChart>
        <c:barDir val="col"/>
        <c:grouping val="clustered"/>
        <c:varyColors val="0"/>
        <c:ser>
          <c:idx val="9"/>
          <c:order val="0"/>
          <c:tx>
            <c:strRef>
              <c:f>Sheet1!$A$2</c:f>
              <c:strCache>
                <c:ptCount val="1"/>
                <c:pt idx="0">
                  <c:v>Informācijas un komunikācijas pakalpojumi</c:v>
                </c:pt>
              </c:strCache>
            </c:strRef>
          </c:tx>
          <c:spPr>
            <a:solidFill>
              <a:srgbClr val="06829A"/>
            </a:solidFill>
            <a:ln>
              <a:noFill/>
            </a:ln>
            <a:effectLst/>
          </c:spPr>
          <c:invertIfNegative val="0"/>
          <c:dLbls>
            <c:dLbl>
              <c:idx val="1"/>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Light" panose="020F0302020204030204" pitchFamily="34" charset="0"/>
                      <a:ea typeface="Arial"/>
                      <a:cs typeface="Arial"/>
                    </a:defRPr>
                  </a:pPr>
                  <a:endParaRPr lang="lv-LV"/>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B02E-48CC-80F9-3F58B74FF3A3}"/>
                </c:ext>
              </c:extLst>
            </c:dLbl>
            <c:dLbl>
              <c:idx val="3"/>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Light" panose="020F0302020204030204" pitchFamily="34" charset="0"/>
                      <a:ea typeface="Arial"/>
                      <a:cs typeface="Arial"/>
                    </a:defRPr>
                  </a:pPr>
                  <a:endParaRPr lang="lv-L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2E-48CC-80F9-3F58B74FF3A3}"/>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Light" panose="020F0302020204030204" pitchFamily="34" charset="0"/>
                    <a:ea typeface="Arial"/>
                    <a:cs typeface="Aria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0</c:formatCode>
                <c:ptCount val="9"/>
                <c:pt idx="0">
                  <c:v>2010</c:v>
                </c:pt>
                <c:pt idx="1">
                  <c:v>2011</c:v>
                </c:pt>
                <c:pt idx="2">
                  <c:v>2012</c:v>
                </c:pt>
                <c:pt idx="3">
                  <c:v>2013</c:v>
                </c:pt>
                <c:pt idx="4">
                  <c:v>2014</c:v>
                </c:pt>
                <c:pt idx="5">
                  <c:v>2015</c:v>
                </c:pt>
                <c:pt idx="6">
                  <c:v>2016</c:v>
                </c:pt>
                <c:pt idx="7">
                  <c:v>2017</c:v>
                </c:pt>
                <c:pt idx="8">
                  <c:v>2018</c:v>
                </c:pt>
              </c:numCache>
            </c:numRef>
          </c:cat>
          <c:val>
            <c:numRef>
              <c:f>Sheet1!$B$2:$K$2</c:f>
              <c:numCache>
                <c:formatCode>0.0</c:formatCode>
                <c:ptCount val="9"/>
                <c:pt idx="0">
                  <c:v>-5.9899736420486818</c:v>
                </c:pt>
                <c:pt idx="1">
                  <c:v>10.967564595931819</c:v>
                </c:pt>
                <c:pt idx="2">
                  <c:v>12.311122120386429</c:v>
                </c:pt>
                <c:pt idx="3">
                  <c:v>4.1332157035730148</c:v>
                </c:pt>
                <c:pt idx="4">
                  <c:v>10.187656203668396</c:v>
                </c:pt>
                <c:pt idx="5">
                  <c:v>6.8737505766569313</c:v>
                </c:pt>
                <c:pt idx="6">
                  <c:v>9.5539568345323715</c:v>
                </c:pt>
                <c:pt idx="7">
                  <c:v>5.38810086682426</c:v>
                </c:pt>
                <c:pt idx="8">
                  <c:v>7.1252765055924243</c:v>
                </c:pt>
              </c:numCache>
            </c:numRef>
          </c:val>
          <c:extLst>
            <c:ext xmlns:c16="http://schemas.microsoft.com/office/drawing/2014/chart" uri="{C3380CC4-5D6E-409C-BE32-E72D297353CC}">
              <c16:uniqueId val="{00000002-B02E-48CC-80F9-3F58B74FF3A3}"/>
            </c:ext>
          </c:extLst>
        </c:ser>
        <c:dLbls>
          <c:showLegendKey val="0"/>
          <c:showVal val="0"/>
          <c:showCatName val="0"/>
          <c:showSerName val="0"/>
          <c:showPercent val="0"/>
          <c:showBubbleSize val="0"/>
        </c:dLbls>
        <c:gapWidth val="40"/>
        <c:axId val="274520384"/>
        <c:axId val="278072192"/>
      </c:barChart>
      <c:lineChart>
        <c:grouping val="standard"/>
        <c:varyColors val="0"/>
        <c:ser>
          <c:idx val="0"/>
          <c:order val="1"/>
          <c:tx>
            <c:strRef>
              <c:f>Sheet1!$A$3</c:f>
              <c:strCache>
                <c:ptCount val="1"/>
                <c:pt idx="0">
                  <c:v>Pavisam</c:v>
                </c:pt>
              </c:strCache>
            </c:strRef>
          </c:tx>
          <c:spPr>
            <a:ln w="28575" cap="rnd" cmpd="sng" algn="ctr">
              <a:noFill/>
              <a:prstDash val="solid"/>
              <a:round/>
            </a:ln>
            <a:effectLst/>
          </c:spPr>
          <c:marker>
            <c:symbol val="diamond"/>
            <c:size val="12"/>
            <c:spPr>
              <a:solidFill>
                <a:sysClr val="window" lastClr="FFFFFF"/>
              </a:solidFill>
              <a:ln w="19050" cap="flat" cmpd="sng" algn="ctr">
                <a:solidFill>
                  <a:sysClr val="windowText" lastClr="000000"/>
                </a:solidFill>
                <a:prstDash val="solid"/>
                <a:round/>
              </a:ln>
              <a:effectLst/>
            </c:spPr>
          </c:marker>
          <c:cat>
            <c:numRef>
              <c:f>Sheet1!$B$1:$K$1</c:f>
              <c:numCache>
                <c:formatCode>0</c:formatCode>
                <c:ptCount val="9"/>
                <c:pt idx="0">
                  <c:v>2010</c:v>
                </c:pt>
                <c:pt idx="1">
                  <c:v>2011</c:v>
                </c:pt>
                <c:pt idx="2">
                  <c:v>2012</c:v>
                </c:pt>
                <c:pt idx="3">
                  <c:v>2013</c:v>
                </c:pt>
                <c:pt idx="4">
                  <c:v>2014</c:v>
                </c:pt>
                <c:pt idx="5">
                  <c:v>2015</c:v>
                </c:pt>
                <c:pt idx="6">
                  <c:v>2016</c:v>
                </c:pt>
                <c:pt idx="7">
                  <c:v>2017</c:v>
                </c:pt>
                <c:pt idx="8">
                  <c:v>2018</c:v>
                </c:pt>
              </c:numCache>
            </c:numRef>
          </c:cat>
          <c:val>
            <c:numRef>
              <c:f>Sheet1!$B$3:$K$3</c:f>
              <c:numCache>
                <c:formatCode>0.0</c:formatCode>
                <c:ptCount val="9"/>
                <c:pt idx="0">
                  <c:v>-5.9801705991790755</c:v>
                </c:pt>
                <c:pt idx="1">
                  <c:v>3.7054774944576252</c:v>
                </c:pt>
                <c:pt idx="2">
                  <c:v>4.1678460232097478</c:v>
                </c:pt>
                <c:pt idx="3">
                  <c:v>3.1019059774972391</c:v>
                </c:pt>
                <c:pt idx="4">
                  <c:v>1.0909406155179937</c:v>
                </c:pt>
                <c:pt idx="5">
                  <c:v>1.0514965760042543</c:v>
                </c:pt>
                <c:pt idx="6">
                  <c:v>0.4018063748148677</c:v>
                </c:pt>
                <c:pt idx="7">
                  <c:v>0.94972444805085843</c:v>
                </c:pt>
                <c:pt idx="8">
                  <c:v>1.0593511265025342</c:v>
                </c:pt>
              </c:numCache>
            </c:numRef>
          </c:val>
          <c:smooth val="0"/>
          <c:extLst>
            <c:ext xmlns:c16="http://schemas.microsoft.com/office/drawing/2014/chart" uri="{C3380CC4-5D6E-409C-BE32-E72D297353CC}">
              <c16:uniqueId val="{00000003-B02E-48CC-80F9-3F58B74FF3A3}"/>
            </c:ext>
          </c:extLst>
        </c:ser>
        <c:dLbls>
          <c:showLegendKey val="0"/>
          <c:showVal val="0"/>
          <c:showCatName val="0"/>
          <c:showSerName val="0"/>
          <c:showPercent val="0"/>
          <c:showBubbleSize val="0"/>
        </c:dLbls>
        <c:marker val="1"/>
        <c:smooth val="0"/>
        <c:axId val="274520384"/>
        <c:axId val="278072192"/>
      </c:lineChart>
      <c:catAx>
        <c:axId val="274520384"/>
        <c:scaling>
          <c:orientation val="minMax"/>
        </c:scaling>
        <c:delete val="0"/>
        <c:axPos val="b"/>
        <c:numFmt formatCode="0" sourceLinked="1"/>
        <c:majorTickMark val="none"/>
        <c:minorTickMark val="none"/>
        <c:tickLblPos val="low"/>
        <c:spPr>
          <a:noFill/>
          <a:ln w="9525" cap="flat" cmpd="sng" algn="ctr">
            <a:noFill/>
            <a:prstDash val="solid"/>
            <a:round/>
          </a:ln>
          <a:effectLst/>
        </c:spPr>
        <c:txPr>
          <a:bodyPr rot="0" spcFirstLastPara="1" vertOverflow="ellipsis" wrap="square" anchor="ctr" anchorCtr="1"/>
          <a:lstStyle/>
          <a:p>
            <a:pPr>
              <a:defRPr sz="1600" b="0" i="0" u="none" strike="noStrike" kern="1200" baseline="0">
                <a:solidFill>
                  <a:srgbClr val="000000"/>
                </a:solidFill>
                <a:latin typeface="Calibri Light" panose="020F0302020204030204" pitchFamily="34" charset="0"/>
                <a:ea typeface="Arial"/>
                <a:cs typeface="Arial"/>
              </a:defRPr>
            </a:pPr>
            <a:endParaRPr lang="lv-LV"/>
          </a:p>
        </c:txPr>
        <c:crossAx val="278072192"/>
        <c:crosses val="autoZero"/>
        <c:auto val="0"/>
        <c:lblAlgn val="ctr"/>
        <c:lblOffset val="100"/>
        <c:noMultiLvlLbl val="0"/>
      </c:catAx>
      <c:valAx>
        <c:axId val="278072192"/>
        <c:scaling>
          <c:orientation val="minMax"/>
          <c:max val="16"/>
          <c:min val="-8"/>
        </c:scaling>
        <c:delete val="0"/>
        <c:axPos val="l"/>
        <c:numFmt formatCode="0" sourceLinked="0"/>
        <c:majorTickMark val="out"/>
        <c:minorTickMark val="none"/>
        <c:tickLblPos val="nextTo"/>
        <c:spPr>
          <a:noFill/>
          <a:ln w="3175" cap="flat" cmpd="sng" algn="ctr">
            <a:noFill/>
            <a:prstDash val="solid"/>
            <a:round/>
          </a:ln>
          <a:effectLst/>
        </c:spPr>
        <c:txPr>
          <a:bodyPr rot="0" spcFirstLastPara="1" vertOverflow="ellipsis" wrap="square" anchor="ctr" anchorCtr="1"/>
          <a:lstStyle/>
          <a:p>
            <a:pPr>
              <a:defRPr sz="1600" b="0" i="0" u="none" strike="noStrike" kern="1200" baseline="0">
                <a:solidFill>
                  <a:srgbClr val="000000"/>
                </a:solidFill>
                <a:latin typeface="Calibri Light" panose="020F0302020204030204" pitchFamily="34" charset="0"/>
                <a:ea typeface="Arial"/>
                <a:cs typeface="Arial"/>
              </a:defRPr>
            </a:pPr>
            <a:endParaRPr lang="lv-LV"/>
          </a:p>
        </c:txPr>
        <c:crossAx val="274520384"/>
        <c:crosses val="autoZero"/>
        <c:crossBetween val="between"/>
        <c:majorUnit val="4"/>
      </c:valAx>
      <c:spPr>
        <a:solidFill>
          <a:sysClr val="window" lastClr="FFFFFF">
            <a:lumMod val="95000"/>
          </a:sysClr>
        </a:solidFill>
        <a:ln w="24631">
          <a:noFill/>
        </a:ln>
        <a:effectLst/>
      </c:spPr>
    </c:plotArea>
    <c:legend>
      <c:legendPos val="t"/>
      <c:layout>
        <c:manualLayout>
          <c:xMode val="edge"/>
          <c:yMode val="edge"/>
          <c:x val="0.19546328224833814"/>
          <c:y val="0"/>
          <c:w val="0.73401302567785265"/>
          <c:h val="0.14888991803638657"/>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Calibri Light" panose="020F0302020204030204" pitchFamily="34" charset="0"/>
              <a:ea typeface="Arial"/>
              <a:cs typeface="Arial"/>
            </a:defRPr>
          </a:pPr>
          <a:endParaRPr lang="lv-LV"/>
        </a:p>
      </c:txPr>
    </c:legend>
    <c:plotVisOnly val="1"/>
    <c:dispBlanksAs val="gap"/>
    <c:showDLblsOverMax val="0"/>
  </c:chart>
  <c:spPr>
    <a:noFill/>
    <a:ln w="9525" cap="flat" cmpd="sng" algn="ctr">
      <a:noFill/>
      <a:prstDash val="solid"/>
      <a:round/>
    </a:ln>
    <a:effectLst/>
  </c:spPr>
  <c:txPr>
    <a:bodyPr/>
    <a:lstStyle/>
    <a:p>
      <a:pPr>
        <a:defRPr sz="1000" b="0" i="0" u="none" strike="noStrike" baseline="0">
          <a:solidFill>
            <a:srgbClr val="000000"/>
          </a:solidFill>
          <a:latin typeface="Calibri Light" panose="020F0302020204030204" pitchFamily="34" charset="0"/>
          <a:ea typeface="Arial"/>
          <a:cs typeface="Arial"/>
        </a:defRPr>
      </a:pPr>
      <a:endParaRPr lang="lv-LV"/>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63416666666666"/>
          <c:y val="7.2392013888888884E-2"/>
          <c:w val="0.6840641666666667"/>
          <c:h val="0.85508020833333331"/>
        </c:manualLayout>
      </c:layout>
      <c:doughnutChart>
        <c:varyColors val="1"/>
        <c:ser>
          <c:idx val="9"/>
          <c:order val="0"/>
          <c:dPt>
            <c:idx val="0"/>
            <c:bubble3D val="0"/>
            <c:spPr>
              <a:solidFill>
                <a:schemeClr val="accent2"/>
              </a:solidFill>
              <a:ln>
                <a:noFill/>
              </a:ln>
              <a:effectLst/>
            </c:spPr>
            <c:extLst>
              <c:ext xmlns:c16="http://schemas.microsoft.com/office/drawing/2014/chart" uri="{C3380CC4-5D6E-409C-BE32-E72D297353CC}">
                <c16:uniqueId val="{00000001-85F9-4D49-BDD3-C2E2269C7D2A}"/>
              </c:ext>
            </c:extLst>
          </c:dPt>
          <c:dPt>
            <c:idx val="1"/>
            <c:bubble3D val="0"/>
            <c:spPr>
              <a:solidFill>
                <a:sysClr val="window" lastClr="FFFFFF">
                  <a:lumMod val="95000"/>
                </a:sysClr>
              </a:solidFill>
              <a:ln>
                <a:noFill/>
              </a:ln>
              <a:effectLst/>
            </c:spPr>
            <c:extLst>
              <c:ext xmlns:c16="http://schemas.microsoft.com/office/drawing/2014/chart" uri="{C3380CC4-5D6E-409C-BE32-E72D297353CC}">
                <c16:uniqueId val="{00000003-85F9-4D49-BDD3-C2E2269C7D2A}"/>
              </c:ext>
            </c:extLst>
          </c:dPt>
          <c:dLbls>
            <c:dLbl>
              <c:idx val="0"/>
              <c:layout>
                <c:manualLayout>
                  <c:x val="0.22793895478521692"/>
                  <c:y val="-0.11135312500000003"/>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Light" panose="020F0302020204030204" pitchFamily="34" charset="0"/>
                      <a:ea typeface="Arial"/>
                      <a:cs typeface="Arial"/>
                    </a:defRPr>
                  </a:pPr>
                  <a:endParaRPr lang="lv-LV"/>
                </a:p>
              </c:txPr>
              <c:showLegendKey val="0"/>
              <c:showVal val="0"/>
              <c:showCatName val="0"/>
              <c:showSerName val="0"/>
              <c:showPercent val="1"/>
              <c:showBubbleSize val="0"/>
              <c:extLst>
                <c:ext xmlns:c15="http://schemas.microsoft.com/office/drawing/2012/chart" uri="{CE6537A1-D6FC-4f65-9D91-7224C49458BB}">
                  <c15:layout>
                    <c:manualLayout>
                      <c:w val="0.20865328211366141"/>
                      <c:h val="0.26090877164888671"/>
                    </c:manualLayout>
                  </c15:layout>
                </c:ext>
                <c:ext xmlns:c16="http://schemas.microsoft.com/office/drawing/2014/chart" uri="{C3380CC4-5D6E-409C-BE32-E72D297353CC}">
                  <c16:uniqueId val="{00000001-85F9-4D49-BDD3-C2E2269C7D2A}"/>
                </c:ext>
              </c:extLst>
            </c:dLbl>
            <c:dLbl>
              <c:idx val="1"/>
              <c:delete val="1"/>
              <c:extLst>
                <c:ext xmlns:c15="http://schemas.microsoft.com/office/drawing/2012/chart" uri="{CE6537A1-D6FC-4f65-9D91-7224C49458BB}"/>
                <c:ext xmlns:c16="http://schemas.microsoft.com/office/drawing/2014/chart" uri="{C3380CC4-5D6E-409C-BE32-E72D297353CC}">
                  <c16:uniqueId val="{00000003-85F9-4D49-BDD3-C2E2269C7D2A}"/>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Light" panose="020F0302020204030204" pitchFamily="34" charset="0"/>
                    <a:ea typeface="Arial"/>
                    <a:cs typeface="Arial"/>
                  </a:defRPr>
                </a:pPr>
                <a:endParaRPr lang="lv-LV"/>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Sheet1!$A$6:$A$7</c:f>
              <c:strCache>
                <c:ptCount val="2"/>
                <c:pt idx="0">
                  <c:v>Privātais patēriņš</c:v>
                </c:pt>
                <c:pt idx="1">
                  <c:v>Pārējais</c:v>
                </c:pt>
              </c:strCache>
            </c:strRef>
          </c:cat>
          <c:val>
            <c:numRef>
              <c:f>Sheet1!$B$6:$B$7</c:f>
              <c:numCache>
                <c:formatCode>0.0</c:formatCode>
                <c:ptCount val="2"/>
                <c:pt idx="0">
                  <c:v>3.8</c:v>
                </c:pt>
                <c:pt idx="1">
                  <c:v>96.2</c:v>
                </c:pt>
              </c:numCache>
            </c:numRef>
          </c:val>
          <c:extLst>
            <c:ext xmlns:c16="http://schemas.microsoft.com/office/drawing/2014/chart" uri="{C3380CC4-5D6E-409C-BE32-E72D297353CC}">
              <c16:uniqueId val="{00000004-85F9-4D49-BDD3-C2E2269C7D2A}"/>
            </c:ext>
          </c:extLst>
        </c:ser>
        <c:dLbls>
          <c:showLegendKey val="0"/>
          <c:showVal val="0"/>
          <c:showCatName val="0"/>
          <c:showSerName val="0"/>
          <c:showPercent val="0"/>
          <c:showBubbleSize val="0"/>
          <c:showLeaderLines val="1"/>
        </c:dLbls>
        <c:firstSliceAng val="0"/>
        <c:holeSize val="40"/>
      </c:doughnutChart>
      <c:spPr>
        <a:noFill/>
        <a:ln w="24631">
          <a:noFill/>
        </a:ln>
        <a:effectLst/>
      </c:spPr>
    </c:plotArea>
    <c:plotVisOnly val="1"/>
    <c:dispBlanksAs val="gap"/>
    <c:showDLblsOverMax val="0"/>
  </c:chart>
  <c:spPr>
    <a:noFill/>
    <a:ln w="9525" cap="flat" cmpd="sng" algn="ctr">
      <a:noFill/>
      <a:prstDash val="solid"/>
      <a:round/>
    </a:ln>
    <a:effectLst/>
  </c:spPr>
  <c:txPr>
    <a:bodyPr/>
    <a:lstStyle/>
    <a:p>
      <a:pPr>
        <a:defRPr sz="1000" b="0" i="0" u="none" strike="noStrike" baseline="0">
          <a:solidFill>
            <a:srgbClr val="000000"/>
          </a:solidFill>
          <a:latin typeface="Calibri Light" panose="020F0302020204030204" pitchFamily="34" charset="0"/>
          <a:ea typeface="Arial"/>
          <a:cs typeface="Arial"/>
        </a:defRPr>
      </a:pPr>
      <a:endParaRPr lang="lv-LV"/>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09265873015882"/>
          <c:y val="1.9934166666666663E-2"/>
          <c:w val="0.47986726190476192"/>
          <c:h val="0.8883577777777778"/>
        </c:manualLayout>
      </c:layout>
      <c:barChart>
        <c:barDir val="bar"/>
        <c:grouping val="clustered"/>
        <c:varyColors val="0"/>
        <c:ser>
          <c:idx val="0"/>
          <c:order val="0"/>
          <c:tx>
            <c:strRef>
              <c:f>Sheet1!$B$1</c:f>
              <c:strCache>
                <c:ptCount val="1"/>
                <c:pt idx="0">
                  <c:v>Pieprasījums</c:v>
                </c:pt>
              </c:strCache>
            </c:strRef>
          </c:tx>
          <c:spPr>
            <a:solidFill>
              <a:schemeClr val="accent1"/>
            </a:solidFill>
            <a:ln>
              <a:noFill/>
            </a:ln>
            <a:effectLst/>
          </c:spPr>
          <c:invertIfNegative val="0"/>
          <c:dLbls>
            <c:dLbl>
              <c:idx val="0"/>
              <c:tx>
                <c:rich>
                  <a:bodyPr/>
                  <a:lstStyle/>
                  <a:p>
                    <a:r>
                      <a:rPr lang="en-US"/>
                      <a:t>-</a:t>
                    </a:r>
                    <a:fld id="{26C27075-E37C-46DE-B122-5381A2441CFC}" type="CELLRANGE">
                      <a:rPr lang="en-US" smtClean="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245-48E8-B4A3-989F30038ABA}"/>
                </c:ext>
              </c:extLst>
            </c:dLbl>
            <c:dLbl>
              <c:idx val="1"/>
              <c:tx>
                <c:rich>
                  <a:bodyPr/>
                  <a:lstStyle/>
                  <a:p>
                    <a:r>
                      <a:rPr lang="en-US"/>
                      <a:t>-</a:t>
                    </a:r>
                    <a:fld id="{F2B41FC5-7DDD-4CD5-853C-5A80E5D73462}" type="CELLRANGE">
                      <a:rPr lang="en-US" smtClean="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245-48E8-B4A3-989F30038ABA}"/>
                </c:ext>
              </c:extLst>
            </c:dLbl>
            <c:dLbl>
              <c:idx val="2"/>
              <c:tx>
                <c:rich>
                  <a:bodyPr/>
                  <a:lstStyle/>
                  <a:p>
                    <a:r>
                      <a:rPr lang="en-US"/>
                      <a:t>-</a:t>
                    </a:r>
                    <a:fld id="{FCC70D66-2879-44B7-978F-02161040E3B5}" type="CELLRANGE">
                      <a:rPr lang="en-US" smtClean="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245-48E8-B4A3-989F30038ABA}"/>
                </c:ext>
              </c:extLst>
            </c:dLbl>
            <c:dLbl>
              <c:idx val="3"/>
              <c:tx>
                <c:rich>
                  <a:bodyPr/>
                  <a:lstStyle/>
                  <a:p>
                    <a:r>
                      <a:rPr lang="en-US"/>
                      <a:t>-</a:t>
                    </a:r>
                    <a:fld id="{83363CD8-2ED7-4FBE-A3B0-5933D7C8D283}" type="CELLRANGE">
                      <a:rPr lang="en-US" smtClean="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245-48E8-B4A3-989F30038ABA}"/>
                </c:ext>
              </c:extLst>
            </c:dLbl>
            <c:dLbl>
              <c:idx val="4"/>
              <c:tx>
                <c:rich>
                  <a:bodyPr/>
                  <a:lstStyle/>
                  <a:p>
                    <a:r>
                      <a:rPr lang="en-US"/>
                      <a:t>-</a:t>
                    </a:r>
                    <a:fld id="{7AB50F89-CDED-4A2E-8AF9-D596025D1E63}" type="CELLRANGE">
                      <a:rPr lang="en-US" smtClean="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245-48E8-B4A3-989F30038ABA}"/>
                </c:ext>
              </c:extLst>
            </c:dLbl>
            <c:dLbl>
              <c:idx val="5"/>
              <c:tx>
                <c:rich>
                  <a:bodyPr/>
                  <a:lstStyle/>
                  <a:p>
                    <a:r>
                      <a:rPr lang="en-US"/>
                      <a:t>-</a:t>
                    </a:r>
                    <a:fld id="{58128F72-DE6F-40E1-869D-7B3619A32E4A}" type="CELLRANGE">
                      <a:rPr lang="en-US" smtClean="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245-48E8-B4A3-989F30038ABA}"/>
                </c:ext>
              </c:extLst>
            </c:dLbl>
            <c:dLbl>
              <c:idx val="6"/>
              <c:tx>
                <c:rich>
                  <a:bodyPr/>
                  <a:lstStyle/>
                  <a:p>
                    <a:r>
                      <a:rPr lang="en-US"/>
                      <a:t>-</a:t>
                    </a:r>
                    <a:fld id="{C88D95B3-387F-4D03-B787-03242A7A2106}" type="CELLRANGE">
                      <a:rPr lang="en-US" smtClean="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245-48E8-B4A3-989F30038ABA}"/>
                </c:ext>
              </c:extLst>
            </c:dLbl>
            <c:dLbl>
              <c:idx val="7"/>
              <c:tx>
                <c:rich>
                  <a:bodyPr/>
                  <a:lstStyle/>
                  <a:p>
                    <a:r>
                      <a:rPr lang="en-US"/>
                      <a:t>-</a:t>
                    </a:r>
                    <a:fld id="{79A6597A-69DE-4E6C-BA4F-300EA78A399C}" type="CELLRANGE">
                      <a:rPr lang="en-US" smtClean="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245-48E8-B4A3-989F30038ABA}"/>
                </c:ext>
              </c:extLst>
            </c:dLbl>
            <c:spPr>
              <a:noFill/>
              <a:ln>
                <a:noFill/>
              </a:ln>
              <a:effectLst/>
            </c:spPr>
            <c:txPr>
              <a:bodyPr rot="0" spcFirstLastPara="1" vertOverflow="ellipsis" vert="horz" wrap="square" anchor="ctr" anchorCtr="1"/>
              <a:lstStyle/>
              <a:p>
                <a:pPr>
                  <a:defRPr sz="1600" b="1" i="0" u="none" strike="noStrike" kern="1200" baseline="0">
                    <a:solidFill>
                      <a:srgbClr val="FF0000"/>
                    </a:solidFill>
                    <a:latin typeface="Calibri Light" panose="020F0302020204030204"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IKT jomas vadītāji</c:v>
                </c:pt>
                <c:pt idx="1">
                  <c:v>Elektronikas un telekomunikāciju inženieri</c:v>
                </c:pt>
                <c:pt idx="2">
                  <c:v>Programmētāji un lietojumprogrammu analītiķi</c:v>
                </c:pt>
                <c:pt idx="3">
                  <c:v>Datubāzu un tīklu vecākie speciālisti</c:v>
                </c:pt>
                <c:pt idx="4">
                  <c:v>IT atbalsta speciālisti</c:v>
                </c:pt>
                <c:pt idx="5">
                  <c:v>Telekomunikāciju un radiosakaru speciālisti</c:v>
                </c:pt>
                <c:pt idx="6">
                  <c:v>Elektronisko un telekomunikāciju mehāniķi</c:v>
                </c:pt>
                <c:pt idx="7">
                  <c:v>Elektrisko un elektronisko iekārtu montieri</c:v>
                </c:pt>
              </c:strCache>
            </c:strRef>
          </c:cat>
          <c:val>
            <c:numRef>
              <c:f>Sheet1!$B$2:$B$11</c:f>
              <c:numCache>
                <c:formatCode>General</c:formatCode>
                <c:ptCount val="8"/>
                <c:pt idx="0">
                  <c:v>112.31853584648874</c:v>
                </c:pt>
                <c:pt idx="1">
                  <c:v>124.28317738140836</c:v>
                </c:pt>
                <c:pt idx="2">
                  <c:v>104.82366194623589</c:v>
                </c:pt>
                <c:pt idx="3">
                  <c:v>107.89335979103993</c:v>
                </c:pt>
                <c:pt idx="4">
                  <c:v>107.55372337098362</c:v>
                </c:pt>
                <c:pt idx="5">
                  <c:v>108.42318498090802</c:v>
                </c:pt>
                <c:pt idx="6">
                  <c:v>112.61511521974366</c:v>
                </c:pt>
                <c:pt idx="7">
                  <c:v>112.78826673131594</c:v>
                </c:pt>
              </c:numCache>
            </c:numRef>
          </c:val>
          <c:extLst>
            <c:ext xmlns:c15="http://schemas.microsoft.com/office/drawing/2012/chart" uri="{02D57815-91ED-43cb-92C2-25804820EDAC}">
              <c15:datalabelsRange>
                <c15:f>Sheet1!$K$2:$K$11</c15:f>
                <c15:dlblRangeCache>
                  <c:ptCount val="8"/>
                  <c:pt idx="0">
                    <c:v>455</c:v>
                  </c:pt>
                  <c:pt idx="1">
                    <c:v>379</c:v>
                  </c:pt>
                  <c:pt idx="2">
                    <c:v>300</c:v>
                  </c:pt>
                  <c:pt idx="3">
                    <c:v>437</c:v>
                  </c:pt>
                  <c:pt idx="4">
                    <c:v>516</c:v>
                  </c:pt>
                  <c:pt idx="5">
                    <c:v>198</c:v>
                  </c:pt>
                  <c:pt idx="6">
                    <c:v>113</c:v>
                  </c:pt>
                  <c:pt idx="7">
                    <c:v>46</c:v>
                  </c:pt>
                </c15:dlblRangeCache>
              </c15:datalabelsRange>
            </c:ext>
            <c:ext xmlns:c16="http://schemas.microsoft.com/office/drawing/2014/chart" uri="{C3380CC4-5D6E-409C-BE32-E72D297353CC}">
              <c16:uniqueId val="{00000008-C245-48E8-B4A3-989F30038ABA}"/>
            </c:ext>
          </c:extLst>
        </c:ser>
        <c:ser>
          <c:idx val="1"/>
          <c:order val="1"/>
          <c:tx>
            <c:strRef>
              <c:f>Sheet1!$C$1</c:f>
              <c:strCache>
                <c:ptCount val="1"/>
                <c:pt idx="0">
                  <c:v>Piedāvājums</c:v>
                </c:pt>
              </c:strCache>
            </c:strRef>
          </c:tx>
          <c:spPr>
            <a:solidFill>
              <a:schemeClr val="accent2"/>
            </a:solidFill>
            <a:ln>
              <a:noFill/>
            </a:ln>
            <a:effectLst/>
          </c:spPr>
          <c:invertIfNegative val="0"/>
          <c:cat>
            <c:strRef>
              <c:f>Sheet1!$A$2:$A$11</c:f>
              <c:strCache>
                <c:ptCount val="8"/>
                <c:pt idx="0">
                  <c:v>IKT jomas vadītāji</c:v>
                </c:pt>
                <c:pt idx="1">
                  <c:v>Elektronikas un telekomunikāciju inženieri</c:v>
                </c:pt>
                <c:pt idx="2">
                  <c:v>Programmētāji un lietojumprogrammu analītiķi</c:v>
                </c:pt>
                <c:pt idx="3">
                  <c:v>Datubāzu un tīklu vecākie speciālisti</c:v>
                </c:pt>
                <c:pt idx="4">
                  <c:v>IT atbalsta speciālisti</c:v>
                </c:pt>
                <c:pt idx="5">
                  <c:v>Telekomunikāciju un radiosakaru speciālisti</c:v>
                </c:pt>
                <c:pt idx="6">
                  <c:v>Elektronisko un telekomunikāciju mehāniķi</c:v>
                </c:pt>
                <c:pt idx="7">
                  <c:v>Elektrisko un elektronisko iekārtu montieri</c:v>
                </c:pt>
              </c:strCache>
            </c:strRef>
          </c:cat>
          <c:val>
            <c:numRef>
              <c:f>Sheet1!$C$2:$C$11</c:f>
              <c:numCache>
                <c:formatCode>General</c:formatCode>
                <c:ptCount val="8"/>
                <c:pt idx="0">
                  <c:v>100</c:v>
                </c:pt>
                <c:pt idx="1">
                  <c:v>100</c:v>
                </c:pt>
                <c:pt idx="2">
                  <c:v>100</c:v>
                </c:pt>
                <c:pt idx="3">
                  <c:v>100</c:v>
                </c:pt>
                <c:pt idx="4">
                  <c:v>100</c:v>
                </c:pt>
                <c:pt idx="5">
                  <c:v>100</c:v>
                </c:pt>
                <c:pt idx="6">
                  <c:v>100</c:v>
                </c:pt>
                <c:pt idx="7">
                  <c:v>100</c:v>
                </c:pt>
              </c:numCache>
            </c:numRef>
          </c:val>
          <c:extLst>
            <c:ext xmlns:c16="http://schemas.microsoft.com/office/drawing/2014/chart" uri="{C3380CC4-5D6E-409C-BE32-E72D297353CC}">
              <c16:uniqueId val="{00000009-C245-48E8-B4A3-989F30038ABA}"/>
            </c:ext>
          </c:extLst>
        </c:ser>
        <c:dLbls>
          <c:showLegendKey val="0"/>
          <c:showVal val="0"/>
          <c:showCatName val="0"/>
          <c:showSerName val="0"/>
          <c:showPercent val="0"/>
          <c:showBubbleSize val="0"/>
        </c:dLbls>
        <c:gapWidth val="60"/>
        <c:axId val="315198608"/>
        <c:axId val="315198936"/>
      </c:barChart>
      <c:catAx>
        <c:axId val="315198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Calibri Light" panose="020F0302020204030204" pitchFamily="34" charset="0"/>
                <a:ea typeface="+mn-ea"/>
                <a:cs typeface="+mn-cs"/>
              </a:defRPr>
            </a:pPr>
            <a:endParaRPr lang="lv-LV"/>
          </a:p>
        </c:txPr>
        <c:crossAx val="315198936"/>
        <c:crosses val="autoZero"/>
        <c:auto val="1"/>
        <c:lblAlgn val="ctr"/>
        <c:lblOffset val="100"/>
        <c:noMultiLvlLbl val="0"/>
      </c:catAx>
      <c:valAx>
        <c:axId val="315198936"/>
        <c:scaling>
          <c:orientation val="minMax"/>
          <c:max val="140"/>
          <c:min val="8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mn-cs"/>
              </a:defRPr>
            </a:pPr>
            <a:endParaRPr lang="lv-LV"/>
          </a:p>
        </c:txPr>
        <c:crossAx val="315198608"/>
        <c:crosses val="autoZero"/>
        <c:crossBetween val="between"/>
        <c:majorUnit val="20"/>
      </c:valAx>
      <c:spPr>
        <a:noFill/>
        <a:ln>
          <a:noFill/>
        </a:ln>
        <a:effectLst/>
      </c:spPr>
    </c:plotArea>
    <c:legend>
      <c:legendPos val="b"/>
      <c:layout>
        <c:manualLayout>
          <c:xMode val="edge"/>
          <c:yMode val="edge"/>
          <c:x val="0.77049087301587293"/>
          <c:y val="0.35573972222222222"/>
          <c:w val="0.22950916259793258"/>
          <c:h val="0.144931388888888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mn-cs"/>
            </a:defRPr>
          </a:pPr>
          <a:endParaRPr lang="lv-LV"/>
        </a:p>
      </c:txPr>
    </c:legend>
    <c:plotVisOnly val="1"/>
    <c:dispBlanksAs val="gap"/>
    <c:showDLblsOverMax val="0"/>
  </c:chart>
  <c:spPr>
    <a:noFill/>
    <a:ln w="9525" cap="flat" cmpd="sng" algn="ctr">
      <a:noFill/>
      <a:round/>
    </a:ln>
    <a:effectLst/>
  </c:spPr>
  <c:txPr>
    <a:bodyPr/>
    <a:lstStyle/>
    <a:p>
      <a:pPr>
        <a:defRPr sz="1000">
          <a:solidFill>
            <a:schemeClr val="tx1"/>
          </a:solidFill>
          <a:latin typeface="Calibri Light" panose="020F0302020204030204" pitchFamily="34" charset="0"/>
        </a:defRPr>
      </a:pPr>
      <a:endParaRPr lang="lv-LV"/>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58244242649007"/>
          <c:y val="5.3438563057313149E-2"/>
          <c:w val="0.85441760658296095"/>
          <c:h val="0.65844000000000003"/>
        </c:manualLayout>
      </c:layout>
      <c:barChart>
        <c:barDir val="col"/>
        <c:grouping val="clustered"/>
        <c:varyColors val="0"/>
        <c:ser>
          <c:idx val="0"/>
          <c:order val="0"/>
          <c:tx>
            <c:strRef>
              <c:f>Sheet1!$B$1</c:f>
              <c:strCache>
                <c:ptCount val="1"/>
                <c:pt idx="0">
                  <c:v>Prognozētais absolventu skaits</c:v>
                </c:pt>
              </c:strCache>
            </c:strRef>
          </c:tx>
          <c:spPr>
            <a:solidFill>
              <a:sysClr val="window" lastClr="FFFFFF">
                <a:lumMod val="65000"/>
              </a:sysClr>
            </a:solidFill>
            <a:ln>
              <a:noFill/>
            </a:ln>
            <a:effectLst/>
          </c:spPr>
          <c:invertIfNegative val="0"/>
          <c:dLbls>
            <c:dLbl>
              <c:idx val="0"/>
              <c:tx>
                <c:rich>
                  <a:bodyPr/>
                  <a:lstStyle/>
                  <a:p>
                    <a:r>
                      <a:rPr lang="en-US"/>
                      <a:t>4756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20-49D5-8F06-678A96E34066}"/>
                </c:ext>
              </c:extLst>
            </c:dLbl>
            <c:dLbl>
              <c:idx val="1"/>
              <c:tx>
                <c:rich>
                  <a:bodyPr/>
                  <a:lstStyle/>
                  <a:p>
                    <a:r>
                      <a:rPr lang="en-US"/>
                      <a:t>1503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20-49D5-8F06-678A96E34066}"/>
                </c:ext>
              </c:extLst>
            </c:dLbl>
            <c:dLbl>
              <c:idx val="2"/>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20-49D5-8F06-678A96E34066}"/>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Light" panose="020F0302020204030204"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Datorzinātnes un datorlietošana</c:v>
                </c:pt>
                <c:pt idx="1">
                  <c:v>Elektronika un automātika</c:v>
                </c:pt>
              </c:strCache>
            </c:strRef>
          </c:cat>
          <c:val>
            <c:numRef>
              <c:f>Sheet1!$B$2:$B$3</c:f>
              <c:numCache>
                <c:formatCode>0</c:formatCode>
                <c:ptCount val="2"/>
                <c:pt idx="0">
                  <c:v>4.7952606401228683</c:v>
                </c:pt>
                <c:pt idx="1">
                  <c:v>1.5029772085746862</c:v>
                </c:pt>
              </c:numCache>
            </c:numRef>
          </c:val>
          <c:extLst>
            <c:ext xmlns:c16="http://schemas.microsoft.com/office/drawing/2014/chart" uri="{C3380CC4-5D6E-409C-BE32-E72D297353CC}">
              <c16:uniqueId val="{00000003-2B20-49D5-8F06-678A96E34066}"/>
            </c:ext>
          </c:extLst>
        </c:ser>
        <c:ser>
          <c:idx val="1"/>
          <c:order val="1"/>
          <c:tx>
            <c:strRef>
              <c:f>Sheet1!$C$1</c:f>
              <c:strCache>
                <c:ptCount val="1"/>
                <c:pt idx="0">
                  <c:v>Nepieciešamais absolventu skaits</c:v>
                </c:pt>
              </c:strCache>
            </c:strRef>
          </c:tx>
          <c:spPr>
            <a:solidFill>
              <a:srgbClr val="00817E"/>
            </a:solidFill>
            <a:ln>
              <a:noFill/>
            </a:ln>
            <a:effectLst/>
          </c:spPr>
          <c:invertIfNegative val="0"/>
          <c:dLbls>
            <c:dLbl>
              <c:idx val="0"/>
              <c:tx>
                <c:rich>
                  <a:bodyPr/>
                  <a:lstStyle/>
                  <a:p>
                    <a:r>
                      <a:rPr lang="en-US" dirty="0"/>
                      <a:t>6464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20-49D5-8F06-678A96E34066}"/>
                </c:ext>
              </c:extLst>
            </c:dLbl>
            <c:dLbl>
              <c:idx val="1"/>
              <c:tx>
                <c:rich>
                  <a:bodyPr/>
                  <a:lstStyle/>
                  <a:p>
                    <a:r>
                      <a:rPr lang="en-US" dirty="0"/>
                      <a:t>2240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20-49D5-8F06-678A96E34066}"/>
                </c:ext>
              </c:extLst>
            </c:dLbl>
            <c:dLbl>
              <c:idx val="2"/>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20-49D5-8F06-678A96E34066}"/>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Light" panose="020F0302020204030204"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Datorzinātnes un datorlietošana</c:v>
                </c:pt>
                <c:pt idx="1">
                  <c:v>Elektronika un automātika</c:v>
                </c:pt>
              </c:strCache>
            </c:strRef>
          </c:cat>
          <c:val>
            <c:numRef>
              <c:f>Sheet1!$C$2:$C$3</c:f>
              <c:numCache>
                <c:formatCode>0</c:formatCode>
                <c:ptCount val="2"/>
                <c:pt idx="0">
                  <c:v>6.4640479500796806</c:v>
                </c:pt>
                <c:pt idx="1">
                  <c:v>2.240459489167014</c:v>
                </c:pt>
              </c:numCache>
            </c:numRef>
          </c:val>
          <c:extLst>
            <c:ext xmlns:c16="http://schemas.microsoft.com/office/drawing/2014/chart" uri="{C3380CC4-5D6E-409C-BE32-E72D297353CC}">
              <c16:uniqueId val="{00000007-2B20-49D5-8F06-678A96E34066}"/>
            </c:ext>
          </c:extLst>
        </c:ser>
        <c:dLbls>
          <c:showLegendKey val="0"/>
          <c:showVal val="0"/>
          <c:showCatName val="0"/>
          <c:showSerName val="0"/>
          <c:showPercent val="0"/>
          <c:showBubbleSize val="0"/>
        </c:dLbls>
        <c:gapWidth val="100"/>
        <c:axId val="315198608"/>
        <c:axId val="315198936"/>
      </c:barChart>
      <c:catAx>
        <c:axId val="31519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Calibri Light" panose="020F0302020204030204" pitchFamily="34" charset="0"/>
                <a:ea typeface="+mn-ea"/>
                <a:cs typeface="+mn-cs"/>
              </a:defRPr>
            </a:pPr>
            <a:endParaRPr lang="lv-LV"/>
          </a:p>
        </c:txPr>
        <c:crossAx val="315198936"/>
        <c:crosses val="autoZero"/>
        <c:auto val="1"/>
        <c:lblAlgn val="ctr"/>
        <c:lblOffset val="100"/>
        <c:noMultiLvlLbl val="0"/>
      </c:catAx>
      <c:valAx>
        <c:axId val="315198936"/>
        <c:scaling>
          <c:orientation val="minMax"/>
          <c:max val="8"/>
        </c:scaling>
        <c:delete val="1"/>
        <c:axPos val="l"/>
        <c:numFmt formatCode="0" sourceLinked="1"/>
        <c:majorTickMark val="none"/>
        <c:minorTickMark val="none"/>
        <c:tickLblPos val="nextTo"/>
        <c:crossAx val="315198608"/>
        <c:crosses val="autoZero"/>
        <c:crossBetween val="between"/>
        <c:majorUnit val="2"/>
      </c:valAx>
      <c:spPr>
        <a:solidFill>
          <a:sysClr val="window" lastClr="FFFFFF">
            <a:lumMod val="85000"/>
          </a:sysClr>
        </a:solidFill>
        <a:ln>
          <a:noFill/>
        </a:ln>
        <a:effectLst/>
      </c:spPr>
    </c:plotArea>
    <c:legend>
      <c:legendPos val="b"/>
      <c:layout>
        <c:manualLayout>
          <c:xMode val="edge"/>
          <c:yMode val="edge"/>
          <c:x val="0.50858035623195974"/>
          <c:y val="6.5876966090005359E-2"/>
          <c:w val="0.48800101428314158"/>
          <c:h val="0.1366852777777777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Light" panose="020F0302020204030204" pitchFamily="34" charset="0"/>
              <a:ea typeface="+mn-ea"/>
              <a:cs typeface="+mn-cs"/>
            </a:defRPr>
          </a:pPr>
          <a:endParaRPr lang="lv-LV"/>
        </a:p>
      </c:txPr>
    </c:legend>
    <c:plotVisOnly val="1"/>
    <c:dispBlanksAs val="gap"/>
    <c:showDLblsOverMax val="0"/>
  </c:chart>
  <c:spPr>
    <a:noFill/>
    <a:ln w="9525" cap="flat" cmpd="sng" algn="ctr">
      <a:noFill/>
      <a:round/>
    </a:ln>
    <a:effectLst/>
  </c:spPr>
  <c:txPr>
    <a:bodyPr/>
    <a:lstStyle/>
    <a:p>
      <a:pPr>
        <a:defRPr sz="1000">
          <a:solidFill>
            <a:schemeClr val="tx1"/>
          </a:solidFill>
          <a:latin typeface="Calibri Light" panose="020F0302020204030204" pitchFamily="34" charset="0"/>
        </a:defRPr>
      </a:pPr>
      <a:endParaRPr lang="lv-LV"/>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07899251493849E-2"/>
          <c:y val="1.1826561679790027E-2"/>
          <c:w val="0.94252315784843266"/>
          <c:h val="0.97849826771653559"/>
        </c:manualLayout>
      </c:layout>
      <c:barChart>
        <c:barDir val="bar"/>
        <c:grouping val="clustered"/>
        <c:varyColors val="0"/>
        <c:ser>
          <c:idx val="0"/>
          <c:order val="0"/>
          <c:tx>
            <c:strRef>
              <c:f>Sheet1!$B$1</c:f>
              <c:strCache>
                <c:ptCount val="1"/>
                <c:pt idx="0">
                  <c:v>Series 1</c:v>
                </c:pt>
              </c:strCache>
            </c:strRef>
          </c:tx>
          <c:spPr>
            <a:solidFill>
              <a:srgbClr val="01859C"/>
            </a:solidFill>
            <a:ln>
              <a:noFill/>
            </a:ln>
            <a:effectLst/>
          </c:spPr>
          <c:invertIfNegative val="0"/>
          <c:dLbls>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18-407F-8840-9667BD77852D}"/>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18-407F-8840-9667BD77852D}"/>
                </c:ext>
              </c:extLst>
            </c:dLbl>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Calibri Light" panose="020F0302020204030204" pitchFamily="34" charset="0"/>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Transportlīdzekļu ražošana</c:v>
                </c:pt>
                <c:pt idx="1">
                  <c:v>Elektroenerģija un gāzes apgāde</c:v>
                </c:pt>
                <c:pt idx="2">
                  <c:v>Ķīmiskā rūpniecība</c:v>
                </c:pt>
                <c:pt idx="3">
                  <c:v>Mašīnu un iekārtu ražošana</c:v>
                </c:pt>
                <c:pt idx="4">
                  <c:v>Vieglā rūpniecība</c:v>
                </c:pt>
                <c:pt idx="5">
                  <c:v>Metālapstrāde</c:v>
                </c:pt>
                <c:pt idx="6">
                  <c:v>Ūdens apgāde</c:v>
                </c:pt>
                <c:pt idx="7">
                  <c:v>Papīra ražošana un poligrāfija</c:v>
                </c:pt>
                <c:pt idx="8">
                  <c:v>Pārtikas rūpniecība</c:v>
                </c:pt>
                <c:pt idx="9">
                  <c:v>IKT pakalpojumi</c:v>
                </c:pt>
                <c:pt idx="10">
                  <c:v>Ieguves rūpniecība</c:v>
                </c:pt>
                <c:pt idx="11">
                  <c:v>Sabiedriskie pakalpojumi</c:v>
                </c:pt>
                <c:pt idx="12">
                  <c:v>Būvniecība</c:v>
                </c:pt>
                <c:pt idx="13">
                  <c:v>Izmitināšana un ēdināšanas pak.</c:v>
                </c:pt>
                <c:pt idx="14">
                  <c:v>Transports un uzglabāšana</c:v>
                </c:pt>
                <c:pt idx="15">
                  <c:v>Tirdzniecība</c:v>
                </c:pt>
                <c:pt idx="16">
                  <c:v>Finanšu un apdrošināšanas darbības</c:v>
                </c:pt>
                <c:pt idx="17">
                  <c:v>Elektrisko un optisko iekārtu raž.</c:v>
                </c:pt>
                <c:pt idx="18">
                  <c:v>Nemetālisko minerālu ražošana</c:v>
                </c:pt>
                <c:pt idx="19">
                  <c:v>Lauksaimniecība, mežsaimniecība</c:v>
                </c:pt>
                <c:pt idx="20">
                  <c:v>Kokapstrāde</c:v>
                </c:pt>
              </c:strCache>
            </c:strRef>
          </c:cat>
          <c:val>
            <c:numRef>
              <c:f>Sheet1!$B$2:$B$22</c:f>
              <c:numCache>
                <c:formatCode>0</c:formatCode>
                <c:ptCount val="21"/>
                <c:pt idx="0">
                  <c:v>20.20513206866411</c:v>
                </c:pt>
                <c:pt idx="1">
                  <c:v>21.642376641100444</c:v>
                </c:pt>
                <c:pt idx="2">
                  <c:v>22.615952663690489</c:v>
                </c:pt>
                <c:pt idx="3">
                  <c:v>23.424522865304255</c:v>
                </c:pt>
                <c:pt idx="4">
                  <c:v>34.005149192099957</c:v>
                </c:pt>
                <c:pt idx="5">
                  <c:v>34.478024008429479</c:v>
                </c:pt>
                <c:pt idx="6">
                  <c:v>34.908548753633468</c:v>
                </c:pt>
                <c:pt idx="7">
                  <c:v>36.016364323372038</c:v>
                </c:pt>
                <c:pt idx="8">
                  <c:v>37.381487283348228</c:v>
                </c:pt>
                <c:pt idx="9">
                  <c:v>40.371637114990833</c:v>
                </c:pt>
                <c:pt idx="10">
                  <c:v>40.7115173922856</c:v>
                </c:pt>
                <c:pt idx="11">
                  <c:v>44.619154176091754</c:v>
                </c:pt>
                <c:pt idx="12">
                  <c:v>45.469755693763332</c:v>
                </c:pt>
                <c:pt idx="13">
                  <c:v>45.552060197391363</c:v>
                </c:pt>
                <c:pt idx="14">
                  <c:v>46.836335647410941</c:v>
                </c:pt>
                <c:pt idx="15">
                  <c:v>50.199026751155351</c:v>
                </c:pt>
                <c:pt idx="16">
                  <c:v>53.413768528335041</c:v>
                </c:pt>
                <c:pt idx="17">
                  <c:v>53.702219165790098</c:v>
                </c:pt>
                <c:pt idx="18">
                  <c:v>56.252422418148342</c:v>
                </c:pt>
                <c:pt idx="19">
                  <c:v>64.072348763952178</c:v>
                </c:pt>
                <c:pt idx="20">
                  <c:v>70.232930090998295</c:v>
                </c:pt>
              </c:numCache>
            </c:numRef>
          </c:val>
          <c:extLst>
            <c:ext xmlns:c16="http://schemas.microsoft.com/office/drawing/2014/chart" uri="{C3380CC4-5D6E-409C-BE32-E72D297353CC}">
              <c16:uniqueId val="{00000002-7E18-407F-8840-9667BD77852D}"/>
            </c:ext>
          </c:extLst>
        </c:ser>
        <c:dLbls>
          <c:showLegendKey val="0"/>
          <c:showVal val="0"/>
          <c:showCatName val="0"/>
          <c:showSerName val="0"/>
          <c:showPercent val="0"/>
          <c:showBubbleSize val="0"/>
        </c:dLbls>
        <c:gapWidth val="40"/>
        <c:axId val="89167360"/>
        <c:axId val="89168896"/>
      </c:barChart>
      <c:catAx>
        <c:axId val="89167360"/>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rgbClr val="000000"/>
                </a:solidFill>
                <a:latin typeface="Calibri Light" panose="020F0302020204030204" pitchFamily="34" charset="0"/>
                <a:ea typeface="+mn-ea"/>
                <a:cs typeface="+mn-cs"/>
              </a:defRPr>
            </a:pPr>
            <a:endParaRPr lang="lv-LV"/>
          </a:p>
        </c:txPr>
        <c:crossAx val="89168896"/>
        <c:crosses val="autoZero"/>
        <c:auto val="1"/>
        <c:lblAlgn val="ctr"/>
        <c:lblOffset val="100"/>
        <c:noMultiLvlLbl val="0"/>
      </c:catAx>
      <c:valAx>
        <c:axId val="89168896"/>
        <c:scaling>
          <c:orientation val="minMax"/>
          <c:max val="75"/>
          <c:min val="0"/>
        </c:scaling>
        <c:delete val="1"/>
        <c:axPos val="b"/>
        <c:numFmt formatCode="0" sourceLinked="1"/>
        <c:majorTickMark val="out"/>
        <c:minorTickMark val="none"/>
        <c:tickLblPos val="nextTo"/>
        <c:crossAx val="89167360"/>
        <c:crosses val="autoZero"/>
        <c:crossBetween val="between"/>
        <c:majorUnit val="1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50">
          <a:solidFill>
            <a:schemeClr val="tx1"/>
          </a:solidFill>
          <a:latin typeface="Calibri Light" panose="020F0302020204030204" pitchFamily="34" charset="0"/>
        </a:defRPr>
      </a:pPr>
      <a:endParaRPr lang="lv-LV"/>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Pārējās profesijas</cx:pt>
          <cx:pt idx="1">Programmētāji un lietojumporgrammu analītiķi</cx:pt>
          <cx:pt idx="2">Datubāzu un tīkla vecākie speciālisti</cx:pt>
          <cx:pt idx="3">IT atbalsta speciālisti</cx:pt>
          <cx:pt idx="4">E&amp;T inženieri</cx:pt>
          <cx:pt idx="5">E&amp;T mehāniķi</cx:pt>
        </cx:lvl>
        <cx:lvl ptCount="0"/>
        <cx:lvl ptCount="0"/>
      </cx:strDim>
      <cx:numDim type="size">
        <cx:f>Sheet1!$B$2:$B$7</cx:f>
        <cx:lvl ptCount="6" formatCode="0%">
          <cx:pt idx="0">0.61399999999999999</cx:pt>
          <cx:pt idx="1">0.20399999999999999</cx:pt>
          <cx:pt idx="2">0.075999999999999998</cx:pt>
          <cx:pt idx="3">0.054000000000000006</cx:pt>
          <cx:pt idx="4">0.035000000000000003</cx:pt>
          <cx:pt idx="5">0.014999999999999999</cx:pt>
        </cx:lvl>
      </cx:numDim>
    </cx:data>
  </cx:chartData>
  <cx:chart>
    <cx:plotArea>
      <cx:plotAreaRegion>
        <cx:series layoutId="treemap" uniqueId="{291186EB-6EB2-4431-9A26-43D8607357C3}">
          <cx:tx>
            <cx:txData>
              <cx:f>Sheet1!$B$1</cx:f>
              <cx:v>Series1</cx:v>
            </cx:txData>
          </cx:tx>
          <cx:spPr>
            <a:ln>
              <a:solidFill>
                <a:srgbClr val="006666"/>
              </a:solidFill>
            </a:ln>
          </cx:spPr>
          <cx:dataPt idx="0">
            <cx:spPr>
              <a:solidFill>
                <a:srgbClr val="00817E"/>
              </a:solidFill>
            </cx:spPr>
          </cx:dataPt>
          <cx:dataPt idx="1">
            <cx:spPr>
              <a:solidFill>
                <a:srgbClr val="F79646">
                  <a:lumMod val="75000"/>
                </a:srgbClr>
              </a:solidFill>
            </cx:spPr>
          </cx:dataPt>
          <cx:dataPt idx="2">
            <cx:spPr>
              <a:solidFill>
                <a:srgbClr val="8064A2">
                  <a:lumMod val="60000"/>
                  <a:lumOff val="40000"/>
                </a:srgbClr>
              </a:solidFill>
            </cx:spPr>
          </cx:dataPt>
          <cx:dataPt idx="3">
            <cx:spPr>
              <a:solidFill>
                <a:srgbClr val="C00000"/>
              </a:solidFill>
            </cx:spPr>
          </cx:dataPt>
          <cx:dataPt idx="5">
            <cx:spPr>
              <a:solidFill>
                <a:srgbClr val="FFC000"/>
              </a:solidFill>
            </cx:spPr>
          </cx:dataPt>
          <cx:dataLabels pos="inEnd">
            <cx:txPr>
              <a:bodyPr vertOverflow="overflow" horzOverflow="overflow" wrap="square" lIns="0" tIns="0" rIns="0" bIns="0"/>
              <a:lstStyle/>
              <a:p>
                <a:pPr algn="ctr" rtl="0">
                  <a:defRPr sz="1600" b="0">
                    <a:solidFill>
                      <a:srgbClr val="FFFFFF"/>
                    </a:solidFill>
                    <a:latin typeface="+mj-lt"/>
                    <a:ea typeface="Arial Narrow" panose="020B0606020202030204" pitchFamily="34" charset="0"/>
                    <a:cs typeface="Arial Narrow" panose="020B0606020202030204" pitchFamily="34" charset="0"/>
                  </a:defRPr>
                </a:pPr>
                <a:endParaRPr lang="en-US" sz="1600">
                  <a:latin typeface="+mj-lt"/>
                </a:endParaRPr>
              </a:p>
            </cx:txPr>
            <cx:visibility seriesName="0" categoryName="1" value="1"/>
            <cx:separator>
</cx:separator>
            <cx:dataLabel idx="0">
              <cx:txPr>
                <a:bodyPr vertOverflow="overflow" horzOverflow="overflow" wrap="square" lIns="0" tIns="0" rIns="0" bIns="0"/>
                <a:lstStyle/>
                <a:p>
                  <a:pPr algn="ctr" rtl="0">
                    <a:defRPr/>
                  </a:pPr>
                  <a:r>
                    <a:rPr lang="en-US" sz="1600">
                      <a:latin typeface="+mj-lt"/>
                    </a:rPr>
                    <a:t>Pārējās profesijas
61%</a:t>
                  </a:r>
                </a:p>
              </cx:txPr>
              <cx:visibility seriesName="0" categoryName="1" value="1"/>
              <cx:separator>
</cx:separator>
            </cx:dataLabel>
            <cx:dataLabel idx="1">
              <cx:txPr>
                <a:bodyPr vertOverflow="overflow" horzOverflow="overflow" wrap="square" lIns="0" tIns="0" rIns="0" bIns="0"/>
                <a:lstStyle/>
                <a:p>
                  <a:pPr algn="ctr" rtl="0">
                    <a:defRPr>
                      <a:latin typeface="+mj-lt"/>
                    </a:defRPr>
                  </a:pPr>
                  <a:r>
                    <a:rPr lang="en-US" sz="1600">
                      <a:latin typeface="+mj-lt"/>
                    </a:rPr>
                    <a:t>Programmētāji un lietojumporgrammu analītiķi
20%</a:t>
                  </a:r>
                </a:p>
              </cx:txPr>
              <cx:visibility seriesName="0" categoryName="1" value="1"/>
              <cx:separator>
</cx:separator>
            </cx:dataLabel>
            <cx:dataLabel idx="3">
              <cx:txPr>
                <a:bodyPr vertOverflow="overflow" horzOverflow="overflow" wrap="square" lIns="0" tIns="0" rIns="0" bIns="0"/>
                <a:lstStyle/>
                <a:p>
                  <a:pPr algn="ctr" rtl="0">
                    <a:defRPr>
                      <a:latin typeface="+mj-lt"/>
                    </a:defRPr>
                  </a:pPr>
                  <a:r>
                    <a:rPr lang="en-US" sz="1600">
                      <a:latin typeface="+mj-lt"/>
                    </a:rPr>
                    <a:t>IT atbalsta speciālisti
5%</a:t>
                  </a:r>
                </a:p>
              </cx:txPr>
              <cx:visibility seriesName="0" categoryName="1" value="1"/>
              <cx:separator>
</cx:separator>
            </cx:dataLabel>
            <cx:dataLabel idx="4">
              <cx:txPr>
                <a:bodyPr vertOverflow="overflow" horzOverflow="overflow" wrap="square" lIns="0" tIns="0" rIns="0" bIns="0"/>
                <a:lstStyle/>
                <a:p>
                  <a:pPr algn="ctr" rtl="0">
                    <a:defRPr/>
                  </a:pPr>
                  <a:r>
                    <a:rPr lang="en-US" sz="1600">
                      <a:latin typeface="+mj-lt"/>
                    </a:rPr>
                    <a:t>E&amp;T inženieri
4%</a:t>
                  </a:r>
                </a:p>
              </cx:txPr>
              <cx:visibility seriesName="0" categoryName="1" value="1"/>
              <cx:separator>
</cx:separator>
            </cx:dataLabel>
            <cx:dataLabelHidden idx="5"/>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0.22883</cdr:x>
      <cdr:y>0.51109</cdr:y>
    </cdr:from>
    <cdr:to>
      <cdr:x>0.52062</cdr:x>
      <cdr:y>0.58553</cdr:y>
    </cdr:to>
    <cdr:sp macro="" textlink="">
      <cdr:nvSpPr>
        <cdr:cNvPr id="2" name="Oval 1">
          <a:extLst xmlns:a="http://schemas.openxmlformats.org/drawingml/2006/main">
            <a:ext uri="{FF2B5EF4-FFF2-40B4-BE49-F238E27FC236}">
              <a16:creationId xmlns:a16="http://schemas.microsoft.com/office/drawing/2014/main" id="{400CBD4A-C86B-42C1-9CFC-F9791062C19F}"/>
            </a:ext>
          </a:extLst>
        </cdr:cNvPr>
        <cdr:cNvSpPr/>
      </cdr:nvSpPr>
      <cdr:spPr>
        <a:xfrm xmlns:a="http://schemas.openxmlformats.org/drawingml/2006/main">
          <a:off x="1390057" y="3283809"/>
          <a:ext cx="1772529" cy="478291"/>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v-LV"/>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F3FEFE45-107A-4736-A46E-6B6F864B00CB}" type="datetimeFigureOut">
              <a:rPr lang="lv-LV" smtClean="0"/>
              <a:t>05.06.2019.</a:t>
            </a:fld>
            <a:endParaRPr lang="lv-LV"/>
          </a:p>
        </p:txBody>
      </p:sp>
      <p:sp>
        <p:nvSpPr>
          <p:cNvPr id="4" name="Slide Image Placeholder 3"/>
          <p:cNvSpPr>
            <a:spLocks noGrp="1" noRot="1" noChangeAspect="1"/>
          </p:cNvSpPr>
          <p:nvPr>
            <p:ph type="sldImg" idx="2"/>
          </p:nvPr>
        </p:nvSpPr>
        <p:spPr>
          <a:xfrm>
            <a:off x="420688" y="1241425"/>
            <a:ext cx="5957887" cy="335121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02032C81-F14C-4E98-9516-63D675C20082}" type="slidenum">
              <a:rPr lang="lv-LV" smtClean="0"/>
              <a:t>‹#›</a:t>
            </a:fld>
            <a:endParaRPr lang="lv-LV"/>
          </a:p>
        </p:txBody>
      </p:sp>
    </p:spTree>
    <p:extLst>
      <p:ext uri="{BB962C8B-B14F-4D97-AF65-F5344CB8AC3E}">
        <p14:creationId xmlns:p14="http://schemas.microsoft.com/office/powerpoint/2010/main" val="427486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itl.l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itl.l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kern="1200" dirty="0">
                <a:solidFill>
                  <a:schemeClr val="tx1"/>
                </a:solidFill>
                <a:effectLst/>
                <a:latin typeface="+mn-lt"/>
                <a:ea typeface="+mn-ea"/>
                <a:cs typeface="+mn-cs"/>
              </a:rPr>
              <a:t>Digitālās tehnoloģijas aizvien vairāk ir integrētas un izmantotas visdažādākajās nozarēs, tādējādi IKT joma no atsevišķas nozares ir kļuvusi par dzinējspēku visai Latvijas tautsaimniecībai.</a:t>
            </a:r>
          </a:p>
          <a:p>
            <a:r>
              <a:rPr lang="lv-LV" sz="1200" b="0" i="0" kern="1200" dirty="0">
                <a:solidFill>
                  <a:schemeClr val="tx1"/>
                </a:solidFill>
                <a:effectLst/>
                <a:latin typeface="+mn-lt"/>
                <a:ea typeface="+mn-ea"/>
                <a:cs typeface="+mn-cs"/>
              </a:rPr>
              <a:t>Dati apliecina, ka nozares uzņēmumi strādā ārvalstu tirgos un sekmīgi konkurē globālā mērogā, radot risinājumus ar augstu pievienoto vērtību</a:t>
            </a:r>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2</a:t>
            </a:fld>
            <a:endParaRPr lang="lv-LV"/>
          </a:p>
        </p:txBody>
      </p:sp>
    </p:spTree>
    <p:extLst>
      <p:ext uri="{BB962C8B-B14F-4D97-AF65-F5344CB8AC3E}">
        <p14:creationId xmlns:p14="http://schemas.microsoft.com/office/powerpoint/2010/main" val="34972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b="1" dirty="0"/>
              <a:t>IKT speciālistu deficīts ir aizvien jūtamāks gan Latvijā, gan Eiropas Savienībā kopumā. Prognozes rāda, ka 2025. gadā trūks ap pusmiljonu šīs jomas darbinieku. Latvijā ik gadu būtu vajadzīgi ap 3000 šo programmu absolventu, diemžēl augstskolas beidz ap 700. Viens no risinājumiem varētu būt Baltijas jūras līmeņa IKT izcilības programmas izveide, kas piesaistītu arī ārvalstu </a:t>
            </a:r>
            <a:r>
              <a:rPr lang="lv-LV" b="1" dirty="0" err="1"/>
              <a:t>studentus.</a:t>
            </a:r>
            <a:r>
              <a:rPr lang="lv-LV" dirty="0" err="1"/>
              <a:t>Tas</a:t>
            </a:r>
            <a:r>
              <a:rPr lang="lv-LV" dirty="0"/>
              <a:t> skaidrojams ar to, ka tā ir horizontāla nozare, jo tās pakalpojumi vajadzīgi arī citu nozaru uzņēmumiem, turklāt eksports šajā jomā pieaug par 25% gadā. Kāpums varētu būt vēl straujāks, taču pietrūkst speciālistu. Viens no risinājumiem, kā to panākt, ir Baltijas jūras reģiona izcilības programmas izveide Rīgā, kas ļautu Latvijai piesaistīt ārvalstu studentus. Tas prasītu arī esošo programmu pilnveidošanu un uzlabošanu, izveidot pārkvalifikācijas maģistra un mūža izglītības programmas. Tautsaimniecības izaugsme ir daudz straujāka nekā izglītības sistēmas spēja tai pielāgoties. Viena no jomām, kur tas jo īpaši jūtams, ir IKT.</a:t>
            </a:r>
          </a:p>
          <a:p>
            <a:pPr lvl="0"/>
            <a:r>
              <a:rPr lang="lv-LV" dirty="0"/>
              <a:t>24.aprīlī Latvijas Universitāte (LU) un Rīgas Tehniskā Universitāte (RTU) sadarbībā ar Bufalo Universitāti (ASV) paziņoja par jaunu informācijas tehnoloģiju (IT) izcilības bakalaura studiju programmu angļu valodā, kuru koordinēs RTU Rīgas Biznesa skola (RBS). Pietiekšanās tika uzsākta 20.maijā, un </a:t>
            </a:r>
            <a:r>
              <a:rPr lang="lv-LV" b="1" dirty="0"/>
              <a:t>programma ir vērsta uz IT līderu sagatavošanu</a:t>
            </a:r>
            <a:r>
              <a:rPr lang="lv-LV" dirty="0"/>
              <a:t>. Vairāk informācija par programmu pieejama </a:t>
            </a:r>
            <a:r>
              <a:rPr lang="lv-LV" u="sng" dirty="0">
                <a:hlinkClick r:id="rId3"/>
              </a:rPr>
              <a:t>www.bitl.lv</a:t>
            </a:r>
            <a:r>
              <a:rPr lang="lv-LV" dirty="0"/>
              <a:t>  (</a:t>
            </a:r>
            <a:r>
              <a:rPr lang="lv-LV" dirty="0" err="1"/>
              <a:t>Bachelor</a:t>
            </a:r>
            <a:r>
              <a:rPr lang="lv-LV" dirty="0"/>
              <a:t> </a:t>
            </a:r>
            <a:r>
              <a:rPr lang="lv-LV" dirty="0" err="1"/>
              <a:t>of</a:t>
            </a:r>
            <a:r>
              <a:rPr lang="lv-LV" dirty="0"/>
              <a:t> it </a:t>
            </a:r>
            <a:r>
              <a:rPr lang="lv-LV" dirty="0" err="1"/>
              <a:t>leadership</a:t>
            </a:r>
            <a:r>
              <a:rPr lang="lv-LV" dirty="0"/>
              <a:t>)</a:t>
            </a:r>
            <a:br>
              <a:rPr lang="lv-LV" dirty="0"/>
            </a:br>
            <a:r>
              <a:rPr lang="lv-LV" b="1" dirty="0"/>
              <a:t>Atklāšanas pasākumā tika prezentēta arī vienota IT izglītības platforma “Baltijas IT sabiedrība” jeb BITS, lai ik gadu sekmētu 3000 IT profesionāļu sagatavošanu Latvijā.</a:t>
            </a:r>
            <a:br>
              <a:rPr lang="lv-LV" b="1" dirty="0"/>
            </a:br>
            <a:r>
              <a:rPr lang="lv-LV" b="1" dirty="0"/>
              <a:t>BITS platformas mērķis ir veicināt sadarbību starp valsts pārvaldes iestādēm, vadošajiem IKT uzņēmumiem un augstākās izglītības pārstāvjiem  IKT nozares stiprināšanai, īstenojot pasākumus, kas vērsti uz jaunu talantu piesaistīšanu un kas ne tikai cels augstākās izglītības kvalitāti un eksportspēju, bet arī nodrošinās darba tirgum nepieciešamo IKT speciālistu sagatavošanu. </a:t>
            </a:r>
            <a:br>
              <a:rPr lang="lv-LV" dirty="0"/>
            </a:br>
            <a:r>
              <a:rPr lang="lv-LV" dirty="0"/>
              <a:t>Sadarbība var tikt veidota īstenojot jaunas – uz IKT balstītas sadarbības bakalaura un maģistra studiju programmas, kā arī piesaistot starptautiskos partnerus programmu īstenošanā – vadošās pasaules universitātes un uzņēmumus, kā prakses vietas. Programmas ir balstītas uz starptautisko studentu piesaisti. Jaunā starptautiskā programma būs angļu valodā (tādas šobrīd nav Baltijas jūras reģionā) un sniegs starpdisciplināru izglītību, proti, iespēju apgūt ne tikai eksaktos priekšmetus un programmēšanu, bet arī sociālās, vadības un komunikācijas zinības. Šāda izglītības bagāža pavērtu šīs programmas beidzējiem plašākas iespējas darba tirgū. </a:t>
            </a:r>
          </a:p>
          <a:p>
            <a:pPr lvl="0"/>
            <a:br>
              <a:rPr lang="lv-LV" dirty="0"/>
            </a:br>
            <a:br>
              <a:rPr lang="lv-LV" dirty="0"/>
            </a:br>
            <a:endParaRPr lang="lv-LV" dirty="0"/>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12</a:t>
            </a:fld>
            <a:endParaRPr lang="lv-LV"/>
          </a:p>
        </p:txBody>
      </p:sp>
    </p:spTree>
    <p:extLst>
      <p:ext uri="{BB962C8B-B14F-4D97-AF65-F5344CB8AC3E}">
        <p14:creationId xmlns:p14="http://schemas.microsoft.com/office/powerpoint/2010/main" val="134090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b="1" dirty="0"/>
              <a:t>Inovācijas publiskajā sektorā nozīmē starpnozaru sadarbību un ilgtspējīgas partnerattiecības savstarpējai izaugsmei. Uzņēmējdarbības ekosistēma ir savstarpēji saistītu uzņēmumu tīkls, piemēram, piegādātāji un izplatītāji, kuri savstarpēji mijiedarbojas, galvenokārt papildinot vai piegādājot galvenās vērtību veidojošās sastāvdaļas to produktos vai pakalpojumos </a:t>
            </a:r>
          </a:p>
          <a:p>
            <a:pPr lvl="0"/>
            <a:r>
              <a:rPr lang="lv-LV" dirty="0"/>
              <a:t>Ekon. ministrijas izmantojot </a:t>
            </a:r>
            <a:r>
              <a:rPr lang="lv-LV" i="1" dirty="0" err="1"/>
              <a:t>Triple</a:t>
            </a:r>
            <a:r>
              <a:rPr lang="lv-LV" i="1" dirty="0"/>
              <a:t> </a:t>
            </a:r>
            <a:r>
              <a:rPr lang="lv-LV" i="1" dirty="0" err="1"/>
              <a:t>Helix</a:t>
            </a:r>
            <a:r>
              <a:rPr lang="lv-LV" i="1" dirty="0"/>
              <a:t> </a:t>
            </a:r>
            <a:r>
              <a:rPr lang="lv-LV" dirty="0"/>
              <a:t>pieeju, respektīvi, inovācijas tiek radītas sadarbojoties zinātniskajām institūcijām, publiskajai pārvaldei un </a:t>
            </a:r>
            <a:r>
              <a:rPr lang="lv-LV" dirty="0" err="1"/>
              <a:t>komercsektoram</a:t>
            </a:r>
            <a:r>
              <a:rPr lang="lv-LV" dirty="0"/>
              <a:t>. Svarīgs faktors ir </a:t>
            </a:r>
            <a:r>
              <a:rPr lang="lv-LV" dirty="0" err="1"/>
              <a:t>ši</a:t>
            </a:r>
            <a:r>
              <a:rPr lang="lv-LV" dirty="0"/>
              <a:t> trīspusējā sinerģija. Akadēmiskais sektors - paplašina talantu kopumu un attīsta gan vietējās izcilības, gan īpašas kompetences.</a:t>
            </a:r>
          </a:p>
          <a:p>
            <a:pPr lvl="0"/>
            <a:r>
              <a:rPr lang="lv-LV" dirty="0"/>
              <a:t>Reklāmas (start - </a:t>
            </a:r>
            <a:r>
              <a:rPr lang="lv-LV" dirty="0" err="1"/>
              <a:t>up</a:t>
            </a:r>
            <a:r>
              <a:rPr lang="lv-LV" dirty="0"/>
              <a:t> uzņēmumi, vietējie uzņēmumi, starptautiskie </a:t>
            </a:r>
            <a:r>
              <a:rPr lang="lv-LV" dirty="0" err="1"/>
              <a:t>starptautiskie</a:t>
            </a:r>
            <a:r>
              <a:rPr lang="lv-LV" dirty="0"/>
              <a:t> uzņēmumi) - rada vērtību, piesaista jaunas nozares un iegūst globālu pieredzi.</a:t>
            </a:r>
          </a:p>
          <a:p>
            <a:pPr lvl="0"/>
            <a:r>
              <a:rPr lang="lv-LV" dirty="0"/>
              <a:t>Publiskā pārvalde - veicina sadarbību, izveidojot atbalsta mehānismus caur struktūrfondu programmām. .</a:t>
            </a:r>
          </a:p>
          <a:p>
            <a:pPr lvl="0"/>
            <a:r>
              <a:rPr lang="lv-LV" dirty="0"/>
              <a:t>Sinerģija starp visām šīm pusēm ir izšķiroša, jo īpaši pateicoties tam, ka, vietējo un globālo uzņēmumu/ korporāciju sadarbībai, sadarbojoties ar starptautiskiem uzņēmumiem, biznesa inkubatoriem sadarbojoties ar </a:t>
            </a:r>
            <a:r>
              <a:rPr lang="lv-LV" dirty="0" err="1"/>
              <a:t>jaunuzņēmumiem</a:t>
            </a:r>
            <a:r>
              <a:rPr lang="lv-LV" dirty="0"/>
              <a:t> un inkubatoriem utt.</a:t>
            </a:r>
          </a:p>
          <a:p>
            <a:pPr lvl="0"/>
            <a:r>
              <a:rPr lang="lv-LV" b="1" dirty="0"/>
              <a:t>Pieejas mērķis ir apvienot digitālās transformācijas koncepciju ar RIS 3 specializācijas jomām. Datu atvēršana un piekļuve publiskajiem datiem veicina nozaru komercdarbību starp sektoru sadarbību, kas ļauj izmantot datus, tādējādi mainot tradicionālās uzņēmējdarbības pieeju, paaugstinot nozares produktivitāti, piedāvājot inovatīvus / racionalizētus risinājumus / produktus. Stiprināt sadarbību starp IKT, zinātni, biznesu un publisko sektoru. Veicināt eksportspējīgu IT risinājumu attīstību un digitālo transformāciju. Inovatīvi starpnozaru IT projekti.  </a:t>
            </a:r>
            <a:r>
              <a:rPr lang="lv-LV" b="1" dirty="0" err="1"/>
              <a:t>Mākoņtehnoloģijas</a:t>
            </a:r>
            <a:r>
              <a:rPr lang="lv-LV" b="1" dirty="0"/>
              <a:t>. Lielie Dati. Lietu internets. Mākslīgais intelekts. Izglītošana. </a:t>
            </a:r>
          </a:p>
          <a:p>
            <a:pPr lvl="0"/>
            <a:endParaRPr lang="lv-LV" dirty="0"/>
          </a:p>
          <a:p>
            <a:pPr lvl="0"/>
            <a:endParaRPr lang="lv-LV" dirty="0"/>
          </a:p>
          <a:p>
            <a:pPr lvl="0"/>
            <a:r>
              <a:rPr lang="lv-LV" dirty="0"/>
              <a:t>Kā piemērām, </a:t>
            </a:r>
            <a:r>
              <a:rPr lang="lv-LV" b="1" dirty="0" err="1"/>
              <a:t>Biomedicīnas</a:t>
            </a:r>
            <a:r>
              <a:rPr lang="lv-LV" b="1" dirty="0"/>
              <a:t> stratēģiskā projekta mērķis ir</a:t>
            </a:r>
            <a:r>
              <a:rPr lang="lv-LV" dirty="0"/>
              <a:t>, </a:t>
            </a:r>
            <a:r>
              <a:rPr lang="lv-LV" b="1" dirty="0"/>
              <a:t>balstoties uz vērtību ķēdes sadarbības modeļa stiprināšanu (</a:t>
            </a:r>
            <a:r>
              <a:rPr lang="lv-LV" b="1" i="1" dirty="0" err="1"/>
              <a:t>tripple</a:t>
            </a:r>
            <a:r>
              <a:rPr lang="lv-LV" b="1" i="1" dirty="0"/>
              <a:t> </a:t>
            </a:r>
            <a:r>
              <a:rPr lang="lv-LV" b="1" i="1" dirty="0" err="1"/>
              <a:t>helix</a:t>
            </a:r>
            <a:r>
              <a:rPr lang="lv-LV" b="1" dirty="0"/>
              <a:t>), veicināt ekosistēmas attīstību, palielinot tās inovāciju jaudas, pilnveidojot infrastruktūru un likumdošanu, tādā veidā palielinot </a:t>
            </a:r>
            <a:r>
              <a:rPr lang="lv-LV" b="1" dirty="0" err="1"/>
              <a:t>biomedicīnas</a:t>
            </a:r>
            <a:r>
              <a:rPr lang="lv-LV" b="1" dirty="0"/>
              <a:t> ekosistēmas potenciālu iekļauties globālās vērtību ķēdēs, vadošajos Eiropas inovāciju konsorcijos un piesaistīt publiskās/privātās investīcijas. </a:t>
            </a:r>
          </a:p>
          <a:p>
            <a:pPr lvl="0"/>
            <a:r>
              <a:rPr lang="lv-LV" dirty="0"/>
              <a:t>Pilotprojekta ietvaros tika nokartētas trīs augstāk minētās jomas, identificējot galvenos spēlētājus nozarē.</a:t>
            </a:r>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15</a:t>
            </a:fld>
            <a:endParaRPr lang="lv-LV"/>
          </a:p>
        </p:txBody>
      </p:sp>
    </p:spTree>
    <p:extLst>
      <p:ext uri="{BB962C8B-B14F-4D97-AF65-F5344CB8AC3E}">
        <p14:creationId xmlns:p14="http://schemas.microsoft.com/office/powerpoint/2010/main" val="57343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b="1" dirty="0"/>
              <a:t>Kā piemērām, identificēt normatīva regulējuma radītos šķēršļus sadarbības veicināšanai starp valsts un privāto sektoru IKT inovatīvo produktu izstrādei un aprobācijai – piem.,  </a:t>
            </a:r>
            <a:r>
              <a:rPr lang="lv-LV" b="1" dirty="0" err="1"/>
              <a:t>Biomedicīnas</a:t>
            </a:r>
            <a:r>
              <a:rPr lang="lv-LV" b="1" dirty="0"/>
              <a:t> projekta ietvaros Veselības ministrija sadarbībā ar BMC strādā pie vienota  </a:t>
            </a:r>
            <a:r>
              <a:rPr lang="lv-LV" b="1" dirty="0" err="1"/>
              <a:t>Biobankas</a:t>
            </a:r>
            <a:r>
              <a:rPr lang="lv-LV" b="1" dirty="0"/>
              <a:t> likuma izstrādes. </a:t>
            </a:r>
          </a:p>
          <a:p>
            <a:pPr lvl="0"/>
            <a:r>
              <a:rPr lang="lv-LV" b="1" dirty="0"/>
              <a:t>Viedās pilsētas projekta ietvaros  - </a:t>
            </a:r>
            <a:r>
              <a:rPr lang="lv-LV" b="1" dirty="0" err="1"/>
              <a:t>Dronu</a:t>
            </a:r>
            <a:r>
              <a:rPr lang="lv-LV" b="1" dirty="0"/>
              <a:t> izmantošana, </a:t>
            </a:r>
            <a:r>
              <a:rPr lang="lv-LV" b="1" dirty="0" err="1"/>
              <a:t>pašbraucošās</a:t>
            </a:r>
            <a:r>
              <a:rPr lang="lv-LV" b="1" dirty="0"/>
              <a:t> automašīnas u.c. </a:t>
            </a:r>
          </a:p>
          <a:p>
            <a:pPr lvl="0"/>
            <a:endParaRPr lang="lv-LV" b="1" dirty="0"/>
          </a:p>
          <a:p>
            <a:pPr lvl="0"/>
            <a:r>
              <a:rPr lang="lv-LV" b="1" dirty="0"/>
              <a:t>Inovācijas publiskajā sektorā nozīmē starpnozaru sadarbību un ilgtspējīgas partnerattiecības savstarpējai izaugsmei. Uzņēmējdarbības ekosistēma ir savstarpēji saistītu uzņēmumu tīkls, piemēram, piegādātāji un izplatītāji, kuri savstarpēji mijiedarbojas, galvenokārt papildinot vai piegādājot galvenās vērtību veidojošās sastāvdaļas to produktos vai pakalpojumos </a:t>
            </a:r>
          </a:p>
          <a:p>
            <a:pPr lvl="0"/>
            <a:r>
              <a:rPr lang="lv-LV" dirty="0"/>
              <a:t>Ekon. ministrijas izmantojot </a:t>
            </a:r>
            <a:r>
              <a:rPr lang="lv-LV" i="1" dirty="0" err="1"/>
              <a:t>Triple</a:t>
            </a:r>
            <a:r>
              <a:rPr lang="lv-LV" i="1" dirty="0"/>
              <a:t> </a:t>
            </a:r>
            <a:r>
              <a:rPr lang="lv-LV" i="1" dirty="0" err="1"/>
              <a:t>Helix</a:t>
            </a:r>
            <a:r>
              <a:rPr lang="lv-LV" i="1" dirty="0"/>
              <a:t> </a:t>
            </a:r>
            <a:r>
              <a:rPr lang="lv-LV" dirty="0"/>
              <a:t>pieeju, respektīvi, inovācijas tiek radītas sadarbojoties zinātniskajām institūcijām, publiskajai pārvaldei un </a:t>
            </a:r>
            <a:r>
              <a:rPr lang="lv-LV" dirty="0" err="1"/>
              <a:t>komercsektoram</a:t>
            </a:r>
            <a:r>
              <a:rPr lang="lv-LV" dirty="0"/>
              <a:t>. Svarīgs faktors ir </a:t>
            </a:r>
            <a:r>
              <a:rPr lang="lv-LV" dirty="0" err="1"/>
              <a:t>ši</a:t>
            </a:r>
            <a:r>
              <a:rPr lang="lv-LV" dirty="0"/>
              <a:t> trīspusējā sinerģija. Akadēmiskais sektors - paplašina talantu kopumu un attīsta gan vietējās izcilības, gan īpašas kompetences.</a:t>
            </a:r>
          </a:p>
          <a:p>
            <a:pPr lvl="0"/>
            <a:r>
              <a:rPr lang="lv-LV" dirty="0"/>
              <a:t>Reklāmas (start - </a:t>
            </a:r>
            <a:r>
              <a:rPr lang="lv-LV" dirty="0" err="1"/>
              <a:t>up</a:t>
            </a:r>
            <a:r>
              <a:rPr lang="lv-LV" dirty="0"/>
              <a:t> uzņēmumi, vietējie uzņēmumi, starptautiskie </a:t>
            </a:r>
            <a:r>
              <a:rPr lang="lv-LV" dirty="0" err="1"/>
              <a:t>starptautiskie</a:t>
            </a:r>
            <a:r>
              <a:rPr lang="lv-LV" dirty="0"/>
              <a:t> uzņēmumi) - rada vērtību, piesaista jaunas nozares un iegūst globālu pieredzi.</a:t>
            </a:r>
          </a:p>
          <a:p>
            <a:pPr lvl="0"/>
            <a:r>
              <a:rPr lang="lv-LV" dirty="0"/>
              <a:t>Publiskā pārvalde - veicina sadarbību, izveidojot atbalsta mehānismus caur struktūrfondu programmām. .</a:t>
            </a:r>
          </a:p>
          <a:p>
            <a:pPr lvl="0"/>
            <a:r>
              <a:rPr lang="lv-LV" dirty="0"/>
              <a:t>Sinerģija starp visām šīm pusēm ir izšķiroša, jo īpaši pateicoties tam, ka, vietējo un globālo uzņēmumu/ korporāciju sadarbībai, sadarbojoties ar starptautiskiem uzņēmumiem, biznesa inkubatoriem sadarbojoties ar </a:t>
            </a:r>
            <a:r>
              <a:rPr lang="lv-LV" dirty="0" err="1"/>
              <a:t>jaunuzņēmumiem</a:t>
            </a:r>
            <a:r>
              <a:rPr lang="lv-LV" dirty="0"/>
              <a:t> un inkubatoriem utt.</a:t>
            </a:r>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16</a:t>
            </a:fld>
            <a:endParaRPr lang="lv-LV"/>
          </a:p>
        </p:txBody>
      </p:sp>
    </p:spTree>
    <p:extLst>
      <p:ext uri="{BB962C8B-B14F-4D97-AF65-F5344CB8AC3E}">
        <p14:creationId xmlns:p14="http://schemas.microsoft.com/office/powerpoint/2010/main" val="82539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kern="1200" dirty="0">
                <a:solidFill>
                  <a:schemeClr val="tx1"/>
                </a:solidFill>
                <a:effectLst/>
                <a:latin typeface="+mn-lt"/>
                <a:ea typeface="+mn-ea"/>
                <a:cs typeface="+mn-cs"/>
              </a:rPr>
              <a:t>IKT pakalpojumu nozare Latvijā 2018. gadā bijusi rentabilitātes rādītāju topa augšgalā, liecina Centrālās Statistikas pārvaldes (CSP) jaunākie apkopotie dati par dažādu nozaru uzņēmumu ekonomisko rentabilitāti 2018. gadā.</a:t>
            </a:r>
          </a:p>
          <a:p>
            <a:r>
              <a:rPr lang="lv-LV" sz="1200" b="0" i="0" kern="1200" dirty="0">
                <a:solidFill>
                  <a:schemeClr val="tx1"/>
                </a:solidFill>
                <a:effectLst/>
                <a:latin typeface="+mn-lt"/>
                <a:ea typeface="+mn-ea"/>
                <a:cs typeface="+mn-cs"/>
              </a:rPr>
              <a:t>Ekonomiskā rentabilitāte ļauj noteikt, cik daudz peļņas gūts attiecībā pret uzņēmuma aktīvu vērtību.</a:t>
            </a:r>
          </a:p>
          <a:p>
            <a:r>
              <a:rPr lang="lv-LV" dirty="0"/>
              <a:t>Vidējā aktīvu rentabilitāte 2017. gadā Latvijā bijusi 4,5%, savukārt IKT pakalpojumu nozarei šis rādītājs sasniedzis 10%.</a:t>
            </a:r>
            <a:r>
              <a:rPr lang="lv-LV" sz="1200" b="0" i="0" kern="1200" dirty="0">
                <a:solidFill>
                  <a:schemeClr val="tx1"/>
                </a:solidFill>
                <a:effectLst/>
                <a:latin typeface="+mn-lt"/>
                <a:ea typeface="+mn-ea"/>
                <a:cs typeface="+mn-cs"/>
              </a:rPr>
              <a:t> IKT nozare ir viena no visstraujāk augošajām tautsaimniecības nozarēm Latvijā. Pieaug gan uzņēmumu skaits, gan nodarbināto skaits, tāpat rentabilitāte IKT nozarē ir viena no augstākajām Latvijā nozaru griezumā.</a:t>
            </a:r>
          </a:p>
          <a:p>
            <a:r>
              <a:rPr lang="lv-LV" sz="1200" b="1" i="0" kern="1200" dirty="0">
                <a:solidFill>
                  <a:schemeClr val="tx1"/>
                </a:solidFill>
                <a:effectLst/>
                <a:latin typeface="+mn-lt"/>
                <a:ea typeface="+mn-ea"/>
                <a:cs typeface="+mn-cs"/>
              </a:rPr>
              <a:t>Regulāri paaugstinās arī nozares eksporta rādītāji – 2018. gada IV ceturksnī IKT pakalpojumu eksports pārsniedza 226 miljonus eiro, kas ir par 23,5% vairāk nekā tajā pašā periodā pirms gada.</a:t>
            </a:r>
          </a:p>
          <a:p>
            <a:r>
              <a:rPr lang="lv-LV" sz="1200" b="1" i="0" kern="1200" dirty="0">
                <a:solidFill>
                  <a:schemeClr val="tx1"/>
                </a:solidFill>
                <a:effectLst/>
                <a:latin typeface="+mn-lt"/>
                <a:ea typeface="+mn-ea"/>
                <a:cs typeface="+mn-cs"/>
              </a:rPr>
              <a:t>Savukārt kopējais IKT nozares eksports gadā sasniedz 1 miljardu eiro. </a:t>
            </a:r>
          </a:p>
          <a:p>
            <a:r>
              <a:rPr lang="lv-LV" dirty="0"/>
              <a:t>Mūsu uzņēmumi un speciālisti ir konkurētspējīgi pasaules tirgū. </a:t>
            </a:r>
            <a:r>
              <a:rPr lang="lv-LV" sz="1200" b="1" i="0" kern="1200" dirty="0">
                <a:solidFill>
                  <a:schemeClr val="tx1"/>
                </a:solidFill>
                <a:effectLst/>
                <a:latin typeface="+mn-lt"/>
                <a:ea typeface="+mn-ea"/>
                <a:cs typeface="+mn-cs"/>
              </a:rPr>
              <a:t>Turklāt IKT industrija ir horizontāla nozare, tāpēc tās attīstība pozitīvi ietekmē arī tādas tradicionālās nozares kā medicīnu, kokapstrādi, pārtikas rūpniecību un citas.</a:t>
            </a:r>
          </a:p>
          <a:p>
            <a:r>
              <a:rPr lang="lv-LV" sz="1200" b="0" i="0" kern="1200" dirty="0">
                <a:solidFill>
                  <a:schemeClr val="tx1"/>
                </a:solidFill>
                <a:effectLst/>
                <a:latin typeface="+mn-lt"/>
                <a:ea typeface="+mn-ea"/>
                <a:cs typeface="+mn-cs"/>
              </a:rPr>
              <a:t>“Tādējādi līdz ar tehnoloģiju ienākšanu citās jomās – iespējams gan uzlabot esošos biznesa procesus, gan radīt jaunus un modernus pakalpojumus. IKT nozarē strādājošo komersantu neto apgrozījums 2017. gadā bija 2 086,7 miljoni eiro, telekomunikācijas nozares komersantu neto apgrozījums – 818,8 miljoni eiro, komersantiem, kuru darbība saistīta ar </a:t>
            </a:r>
            <a:r>
              <a:rPr lang="lv-LV" sz="1200" b="0" i="0" kern="1200" dirty="0" err="1">
                <a:solidFill>
                  <a:schemeClr val="tx1"/>
                </a:solidFill>
                <a:effectLst/>
                <a:latin typeface="+mn-lt"/>
                <a:ea typeface="+mn-ea"/>
                <a:cs typeface="+mn-cs"/>
              </a:rPr>
              <a:t>datorprogrammēšanu</a:t>
            </a:r>
            <a:r>
              <a:rPr lang="lv-LV" sz="1200" b="0" i="0" kern="1200" dirty="0">
                <a:solidFill>
                  <a:schemeClr val="tx1"/>
                </a:solidFill>
                <a:effectLst/>
                <a:latin typeface="+mn-lt"/>
                <a:ea typeface="+mn-ea"/>
                <a:cs typeface="+mn-cs"/>
              </a:rPr>
              <a:t> un konsultēšanu – 726,7 miljoni eiro, liecina CSP dati.</a:t>
            </a:r>
          </a:p>
          <a:p>
            <a:r>
              <a:rPr lang="lv-LV" sz="1200" b="0" i="0" kern="1200" dirty="0">
                <a:solidFill>
                  <a:schemeClr val="tx1"/>
                </a:solidFill>
                <a:effectLst/>
                <a:latin typeface="+mn-lt"/>
                <a:ea typeface="+mn-ea"/>
                <a:cs typeface="+mn-cs"/>
              </a:rPr>
              <a:t>Savukārt peļņas rādītāji pēc nodokļu nomaksas 2017. gadā attiecīgajās nozarēs bija 178 miljoni eiro informācijas un komunikācijas tehnoloģijas komersantiem, 111,9 miljoni eiro – telekomunikācijas komersantiem un 43,9 miljoni eiro – </a:t>
            </a:r>
            <a:r>
              <a:rPr lang="lv-LV" sz="1200" b="0" i="0" kern="1200" dirty="0" err="1">
                <a:solidFill>
                  <a:schemeClr val="tx1"/>
                </a:solidFill>
                <a:effectLst/>
                <a:latin typeface="+mn-lt"/>
                <a:ea typeface="+mn-ea"/>
                <a:cs typeface="+mn-cs"/>
              </a:rPr>
              <a:t>datorporgrammēšanas</a:t>
            </a:r>
            <a:r>
              <a:rPr lang="lv-LV" sz="1200" b="0" i="0" kern="1200" dirty="0">
                <a:solidFill>
                  <a:schemeClr val="tx1"/>
                </a:solidFill>
                <a:effectLst/>
                <a:latin typeface="+mn-lt"/>
                <a:ea typeface="+mn-ea"/>
                <a:cs typeface="+mn-cs"/>
              </a:rPr>
              <a:t> un konsultēšanas jomā strādājošajiem komersantiem.</a:t>
            </a:r>
          </a:p>
          <a:p>
            <a:endParaRPr lang="lv-LV" sz="1200" b="1" i="0"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3</a:t>
            </a:fld>
            <a:endParaRPr lang="lv-LV"/>
          </a:p>
        </p:txBody>
      </p:sp>
    </p:spTree>
    <p:extLst>
      <p:ext uri="{BB962C8B-B14F-4D97-AF65-F5344CB8AC3E}">
        <p14:creationId xmlns:p14="http://schemas.microsoft.com/office/powerpoint/2010/main" val="100738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kern="1200" dirty="0">
                <a:solidFill>
                  <a:schemeClr val="tx1"/>
                </a:solidFill>
                <a:effectLst/>
                <a:latin typeface="+mn-lt"/>
                <a:ea typeface="+mn-ea"/>
                <a:cs typeface="+mn-cs"/>
              </a:rPr>
              <a:t>Līdz ar tehnoloģiju ienākšanu citās jomās – iespējams gan uzlabot esošos biznesa procesus, gan radīt jaunus un modernus pakalpojumus.</a:t>
            </a:r>
          </a:p>
          <a:p>
            <a:r>
              <a:rPr lang="lv-LV" sz="1200" b="0" i="0" kern="1200" dirty="0">
                <a:solidFill>
                  <a:schemeClr val="tx1"/>
                </a:solidFill>
                <a:effectLst/>
                <a:latin typeface="+mn-lt"/>
                <a:ea typeface="+mn-ea"/>
                <a:cs typeface="+mn-cs"/>
              </a:rPr>
              <a:t>IKT nozarē strādājošo komersantu neto apgrozījums 2017. gadā bija 2 086,7 miljoni eiro, telekomunikācijas nozares komersantu neto apgrozījums – 818,8 miljoni eiro, komersantiem, kuru darbība saistīta ar </a:t>
            </a:r>
            <a:r>
              <a:rPr lang="lv-LV" sz="1200" b="0" i="0" kern="1200" dirty="0" err="1">
                <a:solidFill>
                  <a:schemeClr val="tx1"/>
                </a:solidFill>
                <a:effectLst/>
                <a:latin typeface="+mn-lt"/>
                <a:ea typeface="+mn-ea"/>
                <a:cs typeface="+mn-cs"/>
              </a:rPr>
              <a:t>datorprogrammēšanu</a:t>
            </a:r>
            <a:r>
              <a:rPr lang="lv-LV" sz="1200" b="0" i="0" kern="1200" dirty="0">
                <a:solidFill>
                  <a:schemeClr val="tx1"/>
                </a:solidFill>
                <a:effectLst/>
                <a:latin typeface="+mn-lt"/>
                <a:ea typeface="+mn-ea"/>
                <a:cs typeface="+mn-cs"/>
              </a:rPr>
              <a:t> un konsultēšanu – 726,7 miljoni eiro, liecina CSP dati.</a:t>
            </a:r>
          </a:p>
          <a:p>
            <a:r>
              <a:rPr lang="lv-LV" sz="1200" b="0" i="0" kern="1200" dirty="0">
                <a:solidFill>
                  <a:schemeClr val="tx1"/>
                </a:solidFill>
                <a:effectLst/>
                <a:latin typeface="+mn-lt"/>
                <a:ea typeface="+mn-ea"/>
                <a:cs typeface="+mn-cs"/>
              </a:rPr>
              <a:t>Savukārt peļņas rādītāji pēc nodokļu nomaksas 2017. gadā attiecīgajās nozarēs bija 178 miljoni eiro informācijas un komunikācijas tehnoloģijas komersantiem, 111,9 miljoni eiro – telekomunikācijas komersantiem un 43,9 miljoni eiro – </a:t>
            </a:r>
            <a:r>
              <a:rPr lang="lv-LV" sz="1200" b="0" i="0" kern="1200" dirty="0" err="1">
                <a:solidFill>
                  <a:schemeClr val="tx1"/>
                </a:solidFill>
                <a:effectLst/>
                <a:latin typeface="+mn-lt"/>
                <a:ea typeface="+mn-ea"/>
                <a:cs typeface="+mn-cs"/>
              </a:rPr>
              <a:t>datorporgrammēšanas</a:t>
            </a:r>
            <a:r>
              <a:rPr lang="lv-LV" sz="1200" b="0" i="0" kern="1200" dirty="0">
                <a:solidFill>
                  <a:schemeClr val="tx1"/>
                </a:solidFill>
                <a:effectLst/>
                <a:latin typeface="+mn-lt"/>
                <a:ea typeface="+mn-ea"/>
                <a:cs typeface="+mn-cs"/>
              </a:rPr>
              <a:t> un konsultēšanas jomā strādājošajiem komersantiem.</a:t>
            </a:r>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4</a:t>
            </a:fld>
            <a:endParaRPr lang="lv-LV"/>
          </a:p>
        </p:txBody>
      </p:sp>
    </p:spTree>
    <p:extLst>
      <p:ext uri="{BB962C8B-B14F-4D97-AF65-F5344CB8AC3E}">
        <p14:creationId xmlns:p14="http://schemas.microsoft.com/office/powerpoint/2010/main" val="231439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Mūsu uzņēmumi un speciālisti ir konkurētspējīgi pasaules tirgū. </a:t>
            </a:r>
            <a:r>
              <a:rPr lang="lv-LV" sz="1200" b="1" i="0" kern="1200" dirty="0">
                <a:solidFill>
                  <a:schemeClr val="tx1"/>
                </a:solidFill>
                <a:effectLst/>
                <a:latin typeface="+mn-lt"/>
                <a:ea typeface="+mn-ea"/>
                <a:cs typeface="+mn-cs"/>
              </a:rPr>
              <a:t>Turklāt IKT industrija ir horizontāla nozare, tāpēc tās attīstība pozitīvi ietekmē arī tādas tradicionālās nozares kā medicīnu, kokapstrādi, pārtikas rūpniecību un citas.</a:t>
            </a:r>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5</a:t>
            </a:fld>
            <a:endParaRPr lang="lv-LV"/>
          </a:p>
        </p:txBody>
      </p:sp>
    </p:spTree>
    <p:extLst>
      <p:ext uri="{BB962C8B-B14F-4D97-AF65-F5344CB8AC3E}">
        <p14:creationId xmlns:p14="http://schemas.microsoft.com/office/powerpoint/2010/main" val="384535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3"/>
            <a:r>
              <a:rPr lang="lv-LV" sz="120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DARBA UZDEVUMS: </a:t>
            </a:r>
          </a:p>
          <a:p>
            <a:pPr defTabSz="914353"/>
            <a:endParaRPr lang="lv-LV" sz="120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a:p>
            <a:pPr marL="0" indent="0" defTabSz="914353">
              <a:buFont typeface="Arial" panose="020B0604020202020204" pitchFamily="34" charset="0"/>
              <a:buNone/>
            </a:pPr>
            <a:r>
              <a:rPr lang="lv-LV" sz="120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Latvija digitālajā transformācija</a:t>
            </a:r>
            <a:r>
              <a:rPr lang="lv-LV" sz="1200" b="1"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 </a:t>
            </a:r>
            <a:r>
              <a:rPr lang="lv-LV" sz="1200" b="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iespējas un izaicinājumi</a:t>
            </a:r>
          </a:p>
          <a:p>
            <a:pPr marL="342900" indent="-342900" defTabSz="914353">
              <a:buFont typeface="Arial" panose="020B0604020202020204" pitchFamily="34" charset="0"/>
              <a:buChar char="•"/>
            </a:pPr>
            <a:r>
              <a:rPr lang="lv-LV" sz="120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Galvenās nākotnes nenoteiktības digitālajā transformācijā un iespējamās sekas Latvijai </a:t>
            </a:r>
            <a:r>
              <a:rPr lang="lv-LV" sz="1200" b="1"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(stratēģiskās prognozēšanas pieejas integrēšana)</a:t>
            </a:r>
          </a:p>
          <a:p>
            <a:pPr marL="342900" indent="-342900" defTabSz="914353">
              <a:buFont typeface="Arial" panose="020B0604020202020204" pitchFamily="34" charset="0"/>
              <a:buChar char="•"/>
            </a:pPr>
            <a:r>
              <a:rPr lang="lv-LV" sz="120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Infrastruktūra Latvijas digitālajai ekonomikai;</a:t>
            </a:r>
          </a:p>
          <a:p>
            <a:pPr marL="342900" indent="-342900" defTabSz="914353">
              <a:buFont typeface="Arial" panose="020B0604020202020204" pitchFamily="34" charset="0"/>
              <a:buChar char="•"/>
            </a:pPr>
            <a:r>
              <a:rPr lang="lv-LV" sz="120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Digitālo pārmaiņu veicināšana starp cilvēkiem, uzņēmumiem un valdību;</a:t>
            </a:r>
          </a:p>
          <a:p>
            <a:pPr marL="342900" indent="-342900" defTabSz="914353">
              <a:buFont typeface="Arial" panose="020B0604020202020204" pitchFamily="34" charset="0"/>
              <a:buChar char="•"/>
            </a:pPr>
            <a:r>
              <a:rPr lang="lv-LV" sz="120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Uzlabot uzticēšanos digitālajai ekonomikai: drošība, privātums un patērētāju aizsardzība;</a:t>
            </a:r>
          </a:p>
          <a:p>
            <a:pPr marL="342900" indent="-342900" defTabSz="914353">
              <a:buFont typeface="Arial" panose="020B0604020202020204" pitchFamily="34" charset="0"/>
              <a:buChar char="•"/>
            </a:pPr>
            <a:r>
              <a:rPr lang="lv-LV" sz="120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Izmanot ekonomikas un sabiedrības digitālās transformācijas potenciālu;</a:t>
            </a:r>
          </a:p>
          <a:p>
            <a:pPr marL="342900" indent="-342900" defTabSz="914353">
              <a:buFont typeface="Arial" panose="020B0604020202020204" pitchFamily="34" charset="0"/>
              <a:buChar char="•"/>
            </a:pPr>
            <a:r>
              <a:rPr lang="lv-LV" sz="1200" kern="1200" dirty="0" err="1">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Digitalizācijas</a:t>
            </a:r>
            <a:r>
              <a:rPr lang="lv-LV" sz="1200" kern="1200" dirty="0">
                <a:solidFill>
                  <a:schemeClr val="accent4"/>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 politika: ieteikumi visaptverošai pieejai;</a:t>
            </a:r>
          </a:p>
          <a:p>
            <a:pPr defTabSz="914353"/>
            <a:r>
              <a:rPr lang="lv-LV" sz="1200" b="1" i="0" kern="1200" dirty="0">
                <a:solidFill>
                  <a:schemeClr val="tx1"/>
                </a:solidFill>
                <a:effectLst/>
                <a:latin typeface="+mn-lt"/>
                <a:ea typeface="+mn-ea"/>
                <a:cs typeface="+mn-cs"/>
              </a:rPr>
              <a:t>Uzņēmumu </a:t>
            </a:r>
            <a:r>
              <a:rPr lang="lv-LV" sz="1200" b="1" i="0" kern="1200" dirty="0" err="1">
                <a:solidFill>
                  <a:schemeClr val="tx1"/>
                </a:solidFill>
                <a:effectLst/>
                <a:latin typeface="+mn-lt"/>
                <a:ea typeface="+mn-ea"/>
                <a:cs typeface="+mn-cs"/>
              </a:rPr>
              <a:t>digitalizācijas</a:t>
            </a:r>
            <a:r>
              <a:rPr lang="lv-LV" sz="1200" b="1" i="0" kern="1200" dirty="0">
                <a:solidFill>
                  <a:schemeClr val="tx1"/>
                </a:solidFill>
                <a:effectLst/>
                <a:latin typeface="+mn-lt"/>
                <a:ea typeface="+mn-ea"/>
                <a:cs typeface="+mn-cs"/>
              </a:rPr>
              <a:t> attieksme ir ļoti svarīga, jo ietekmē kopējās tendences ekonomikā. Tendence ekonomikā ir pozitīva, taču gribētu, lai tā būtu izteiktāka. Daudzos rādītājos gribam samērīties ar igauņiem un lietuviešiem, bet redzam, ka pēc šādiem punktiem mēs atpaliekam, tad ir skaidrs, ka agri vai vēlu arī citos rādītājos </a:t>
            </a:r>
            <a:r>
              <a:rPr lang="lv-LV" sz="1200" b="1" i="0" kern="1200" dirty="0" err="1">
                <a:solidFill>
                  <a:schemeClr val="tx1"/>
                </a:solidFill>
                <a:effectLst/>
                <a:latin typeface="+mn-lt"/>
                <a:ea typeface="+mn-ea"/>
                <a:cs typeface="+mn-cs"/>
              </a:rPr>
              <a:t>atrāviens</a:t>
            </a:r>
            <a:r>
              <a:rPr lang="lv-LV" sz="1200" b="1" i="0" kern="1200" dirty="0">
                <a:solidFill>
                  <a:schemeClr val="tx1"/>
                </a:solidFill>
                <a:effectLst/>
                <a:latin typeface="+mn-lt"/>
                <a:ea typeface="+mn-ea"/>
                <a:cs typeface="+mn-cs"/>
              </a:rPr>
              <a:t> būs arvien jūtamāks. No </a:t>
            </a:r>
            <a:r>
              <a:rPr lang="lv-LV" sz="1200" b="1" i="0" kern="1200" dirty="0" err="1">
                <a:solidFill>
                  <a:schemeClr val="tx1"/>
                </a:solidFill>
                <a:effectLst/>
                <a:latin typeface="+mn-lt"/>
                <a:ea typeface="+mn-ea"/>
                <a:cs typeface="+mn-cs"/>
              </a:rPr>
              <a:t>d</a:t>
            </a:r>
            <a:r>
              <a:rPr lang="lv-LV" b="1" dirty="0" err="1"/>
              <a:t>igitalizācijas</a:t>
            </a:r>
            <a:r>
              <a:rPr lang="lv-LV" b="1" dirty="0"/>
              <a:t> atkarīga uzņēmēju nākotne. Ir divi ļoti būtiski faktori - eksports un kļūsti moderns / digitāls. Kļūsti digitāls” šajā gadījumā nozīmē “kļūsti moderns” – kā </a:t>
            </a:r>
            <a:r>
              <a:rPr lang="lv-LV" b="1" dirty="0" err="1"/>
              <a:t>piemeram</a:t>
            </a:r>
            <a:r>
              <a:rPr lang="lv-LV" b="1" dirty="0"/>
              <a:t>, mājaslapa, </a:t>
            </a:r>
            <a:r>
              <a:rPr lang="lv-LV" b="1" dirty="0" err="1"/>
              <a:t>Facebook</a:t>
            </a:r>
            <a:r>
              <a:rPr lang="lv-LV" b="1" dirty="0"/>
              <a:t>, pārdošanas kanāli, uzņēmuma vadība, naudas plūsmu vadība utt. Bez datora un modernajām tehnoloģijām izredzes izdzīvot paliek ārkārtīgi niecīgas.</a:t>
            </a:r>
          </a:p>
        </p:txBody>
      </p:sp>
      <p:sp>
        <p:nvSpPr>
          <p:cNvPr id="4" name="Slide Number Placeholder 3"/>
          <p:cNvSpPr>
            <a:spLocks noGrp="1"/>
          </p:cNvSpPr>
          <p:nvPr>
            <p:ph type="sldNum" sz="quarter" idx="5"/>
          </p:nvPr>
        </p:nvSpPr>
        <p:spPr/>
        <p:txBody>
          <a:bodyPr/>
          <a:lstStyle/>
          <a:p>
            <a:fld id="{02032C81-F14C-4E98-9516-63D675C20082}" type="slidenum">
              <a:rPr lang="lv-LV" smtClean="0"/>
              <a:t>6</a:t>
            </a:fld>
            <a:endParaRPr lang="lv-LV"/>
          </a:p>
        </p:txBody>
      </p:sp>
    </p:spTree>
    <p:extLst>
      <p:ext uri="{BB962C8B-B14F-4D97-AF65-F5344CB8AC3E}">
        <p14:creationId xmlns:p14="http://schemas.microsoft.com/office/powerpoint/2010/main" val="334363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lv-LV" dirty="0"/>
              <a:t>Galvenie šķēršļi </a:t>
            </a:r>
            <a:r>
              <a:rPr lang="lv-LV" dirty="0" err="1"/>
              <a:t>digitalizācijai</a:t>
            </a:r>
            <a:r>
              <a:rPr lang="lv-LV" dirty="0"/>
              <a:t> Latvijā: * Cilvēkresursu trūkums; * Pārvaldības; * Infrastruktūra reģionos.</a:t>
            </a:r>
          </a:p>
          <a:p>
            <a:pPr marL="0" indent="0">
              <a:buFont typeface="Wingdings" panose="05000000000000000000" pitchFamily="2" charset="2"/>
              <a:buNone/>
            </a:pPr>
            <a:r>
              <a:rPr lang="lv-LV" sz="1200" dirty="0"/>
              <a:t>Kā arī būtiski faktori ir: Ilgstoši nepietiekams publiskais finansējums P&amp;A; Nepietiekama cilvēkresursu atjaunotne augstākajā izglītībā un zinātnē; Nepietiekama zinātnes starptautiskā konkurētspēja; Nepietiekams absolventu skaits STEM studiju virzienos; Ierobežota uzņēmumu kapacitāte ieguldīt P&amp;A; Nepietiekama uzņēmēju un pētniecības sektora sadarbība;</a:t>
            </a:r>
          </a:p>
          <a:p>
            <a:pPr marL="342900" indent="-342900">
              <a:buFont typeface="Wingdings" panose="05000000000000000000" pitchFamily="2" charset="2"/>
              <a:buChar char="v"/>
            </a:pPr>
            <a:r>
              <a:rPr lang="lv-LV" sz="1200" dirty="0"/>
              <a:t>Nepietiekami attīstīta uzņēmumu tīklošanās kultūra un klasteru sadarbība</a:t>
            </a:r>
          </a:p>
          <a:p>
            <a:pPr marL="342900" indent="-342900">
              <a:buFont typeface="Wingdings" panose="05000000000000000000" pitchFamily="2" charset="2"/>
              <a:buChar char="v"/>
            </a:pPr>
            <a:r>
              <a:rPr lang="lv-LV" sz="1200" b="1" dirty="0"/>
              <a:t>Uzņēmumu motivācijas trūkums, biznesa stratēģijas nav orientētas uz inovāciju</a:t>
            </a:r>
          </a:p>
          <a:p>
            <a:pPr marL="342900" indent="-342900">
              <a:buFont typeface="Wingdings" panose="05000000000000000000" pitchFamily="2" charset="2"/>
              <a:buChar char="v"/>
            </a:pPr>
            <a:r>
              <a:rPr lang="lv-LV" sz="1200" b="1" dirty="0"/>
              <a:t>Kvalificēta darbaspēka trūkums, kā arī zems P&amp;A darbinieku skaits uzņēmumos</a:t>
            </a:r>
          </a:p>
          <a:p>
            <a:pPr marL="342900" indent="-342900">
              <a:buFont typeface="Wingdings" panose="05000000000000000000" pitchFamily="2" charset="2"/>
              <a:buChar char="v"/>
            </a:pPr>
            <a:r>
              <a:rPr lang="lv-LV" sz="1200" b="1" dirty="0"/>
              <a:t>Ierobežota uzņēmumu kapacitāte ieguldīt P&amp;A</a:t>
            </a:r>
          </a:p>
          <a:p>
            <a:pPr lvl="0"/>
            <a:r>
              <a:rPr lang="lv-LV" dirty="0"/>
              <a:t>Likumdošana - kā piemērām, identificēt normatīva regulējuma radītos šķēršļus sadarbības veicināšanai starp valsts un privāto sektoru IKT inovatīvo produktu izstrādei un aprobācijai – piem.,  </a:t>
            </a:r>
            <a:r>
              <a:rPr lang="lv-LV" dirty="0" err="1"/>
              <a:t>Biomedicīnas</a:t>
            </a:r>
            <a:r>
              <a:rPr lang="lv-LV" dirty="0"/>
              <a:t> projekta ietvaros Veselības ministrija sadarbībā ar BMC strādā pie vienota  </a:t>
            </a:r>
            <a:r>
              <a:rPr lang="lv-LV" dirty="0" err="1"/>
              <a:t>Biobankas</a:t>
            </a:r>
            <a:r>
              <a:rPr lang="lv-LV" dirty="0"/>
              <a:t> likuma izstrādes, tāpat Viedās pilsētas projektu ietvaros  - </a:t>
            </a:r>
            <a:r>
              <a:rPr lang="lv-LV" dirty="0" err="1"/>
              <a:t>Dronu</a:t>
            </a:r>
            <a:r>
              <a:rPr lang="lv-LV" dirty="0"/>
              <a:t> izmantošana, </a:t>
            </a:r>
            <a:r>
              <a:rPr lang="lv-LV" dirty="0" err="1"/>
              <a:t>pašbraucošās</a:t>
            </a:r>
            <a:r>
              <a:rPr lang="lv-LV" dirty="0"/>
              <a:t> automašīnas </a:t>
            </a:r>
            <a:r>
              <a:rPr lang="lv-LV" dirty="0" err="1"/>
              <a:t>u.tmldz</a:t>
            </a:r>
            <a:r>
              <a:rPr lang="lv-LV" dirty="0"/>
              <a:t>. risinājumu izmantošana pilsētvidē. </a:t>
            </a:r>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8</a:t>
            </a:fld>
            <a:endParaRPr lang="lv-LV"/>
          </a:p>
        </p:txBody>
      </p:sp>
    </p:spTree>
    <p:extLst>
      <p:ext uri="{BB962C8B-B14F-4D97-AF65-F5344CB8AC3E}">
        <p14:creationId xmlns:p14="http://schemas.microsoft.com/office/powerpoint/2010/main" val="106125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RIS 3 </a:t>
            </a:r>
            <a:r>
              <a:rPr lang="lv-LV" dirty="0"/>
              <a:t>– Viedās specializācijas stratēģija/  </a:t>
            </a:r>
            <a:r>
              <a:rPr lang="en-US" b="1" noProof="0" dirty="0"/>
              <a:t>Smart </a:t>
            </a:r>
            <a:r>
              <a:rPr lang="en-US" b="1" noProof="0" dirty="0" err="1"/>
              <a:t>Specialisation</a:t>
            </a:r>
            <a:endParaRPr lang="en-US" b="1" noProof="0" dirty="0"/>
          </a:p>
          <a:p>
            <a:r>
              <a:rPr lang="lv-LV" dirty="0"/>
              <a:t>DDN - koncepcija balstās uz trim pīlāriem:</a:t>
            </a:r>
          </a:p>
          <a:p>
            <a:r>
              <a:rPr lang="lv-LV" dirty="0"/>
              <a:t>1. Datu demokrātija un pieejamība. Publiskā sektora un uzņēmējdarbības lēmumu pieņemšanas augstāka kvalitāte un </a:t>
            </a:r>
            <a:r>
              <a:rPr lang="lv-LV" dirty="0" err="1"/>
              <a:t>pārredzamība</a:t>
            </a:r>
            <a:r>
              <a:rPr lang="lv-LV" dirty="0"/>
              <a:t>. Datu pieejamības veicināšana, atkārtota izmantošana, tostarp atbilstoša tiesiskā regulējuma izstrāde, kas atbilst ES tiesību aktiem.</a:t>
            </a:r>
          </a:p>
          <a:p>
            <a:r>
              <a:rPr lang="lv-LV" dirty="0"/>
              <a:t>2. Datu virzītas sabiedrības iesaiste. </a:t>
            </a:r>
            <a:r>
              <a:rPr lang="lv-LV" dirty="0" err="1"/>
              <a:t>Proaktīva</a:t>
            </a:r>
            <a:r>
              <a:rPr lang="lv-LV" dirty="0"/>
              <a:t> valsts saziņa un pakalpojumu sniegšana iedzīvotājiem. Iedzīvotāju iesaiste lēmumu pieņemšanas procesos, izmantojot datus (</a:t>
            </a:r>
            <a:r>
              <a:rPr lang="lv-LV" dirty="0" err="1"/>
              <a:t>data</a:t>
            </a:r>
            <a:r>
              <a:rPr lang="lv-LV" dirty="0"/>
              <a:t> </a:t>
            </a:r>
            <a:r>
              <a:rPr lang="lv-LV" dirty="0" err="1"/>
              <a:t>based</a:t>
            </a:r>
            <a:r>
              <a:rPr lang="lv-LV" dirty="0"/>
              <a:t> </a:t>
            </a:r>
            <a:r>
              <a:rPr lang="lv-LV" dirty="0" err="1"/>
              <a:t>decision</a:t>
            </a:r>
            <a:r>
              <a:rPr lang="lv-LV" dirty="0"/>
              <a:t> </a:t>
            </a:r>
            <a:r>
              <a:rPr lang="lv-LV" dirty="0" err="1"/>
              <a:t>making</a:t>
            </a:r>
            <a:r>
              <a:rPr lang="lv-LV" dirty="0"/>
              <a:t>). </a:t>
            </a:r>
          </a:p>
          <a:p>
            <a:r>
              <a:rPr lang="lv-LV" dirty="0"/>
              <a:t>3. Datu virzītas inovācijas / Inovatīva datu </a:t>
            </a:r>
            <a:r>
              <a:rPr lang="lv-LV" dirty="0" err="1"/>
              <a:t>komercializācija</a:t>
            </a:r>
            <a:r>
              <a:rPr lang="lv-LV" dirty="0"/>
              <a:t>. Publiskie e-pārvaldības projekti ir ne tikai pamats labākai publiskai pārvaldībai, bet arī var kļūt par inovāciju platformu un uzsākt inovatīvu tehnoloģiju projektu īstenošanu ar augstu </a:t>
            </a:r>
            <a:r>
              <a:rPr lang="lv-LV" dirty="0" err="1"/>
              <a:t>komercializācijas</a:t>
            </a:r>
            <a:r>
              <a:rPr lang="lv-LV" dirty="0"/>
              <a:t> un eksporta potenciālu nākotnē. Par 3. pīlāra īstenošu atbildīga ir Ekonomikas ministrija. </a:t>
            </a:r>
          </a:p>
          <a:p>
            <a:r>
              <a:rPr lang="lv-LV" dirty="0"/>
              <a:t>Pieejas mērķis ir apvienot digitālās transformācijas koncepciju ar RIS 3 specializācijas jomām. Datu atvēršana un piekļuve publiskajiem datiem veicina nozaru komercdarbību starp sektoru sadarbību, kas ļauj izmantot datus, tādējādi mainot tradicionālās uzņēmējdarbības pieeju, paaugstinot nozares produktivitāti, piedāvājot inovatīvus / racionalizētus risinājumus / produktus. Stiprināt sadarbību starp IKT, zinātni, biznesu un publisko sektoru. Veicināt eksportspējīgu IT risinājumu attīstību un digitālo transformāciju. Inovatīvi starpnozaru IT projekti.  </a:t>
            </a:r>
            <a:r>
              <a:rPr lang="lv-LV" dirty="0" err="1"/>
              <a:t>Mākoņtehnoloģijas</a:t>
            </a:r>
            <a:r>
              <a:rPr lang="lv-LV" dirty="0"/>
              <a:t>. Lielie Dati. Lietu internets. Mākslīgais intelekts. Izglītošana. </a:t>
            </a:r>
          </a:p>
          <a:p>
            <a:endParaRPr lang="lv-LV" dirty="0"/>
          </a:p>
          <a:p>
            <a:r>
              <a:rPr lang="lv-LV" dirty="0"/>
              <a:t>● Viedās specializācijas nozare nodrošina iespējas vairākām apakš nozarēm, kur mūsu vietējiem čempioniem, kā arī starptautiskajiem uzņēmumiem ir savas pamat kompetences. Latvija ir viena no </a:t>
            </a:r>
            <a:r>
              <a:rPr lang="lv-LV" dirty="0" err="1"/>
              <a:t>nedaudzajām</a:t>
            </a:r>
            <a:r>
              <a:rPr lang="lv-LV" dirty="0"/>
              <a:t> Eiropas valstīm ar piecu (vertikālo) viedo specializāciju jomām (vai RIS3 specializācijas), identificējot lielas potenciālās ekosistēmas - piemēram, </a:t>
            </a:r>
            <a:r>
              <a:rPr lang="lv-LV" dirty="0" err="1"/>
              <a:t>biomedicīna</a:t>
            </a:r>
            <a:r>
              <a:rPr lang="lv-LV" dirty="0"/>
              <a:t>,  viedie materiāli un viedās pilsētas. </a:t>
            </a:r>
          </a:p>
          <a:p>
            <a:r>
              <a:rPr lang="lv-LV" b="1" dirty="0"/>
              <a:t>Būtībā tas, kā Ekonomikas ministrija to īsteno, ir digitālās transformācijas koncepcijas apvienošana ar specializācijas nozarēm.</a:t>
            </a:r>
          </a:p>
          <a:p>
            <a:endParaRPr lang="lv-LV" dirty="0"/>
          </a:p>
          <a:p>
            <a:r>
              <a:rPr lang="lv-LV" dirty="0"/>
              <a:t>Esošā kārtība, kur lieli IKT risinājumi valsts sektoram tiek iepirkti publiskā iepirkuma procesā, nav efektīvi. Nepieciešama testa platforma jeb "smilšukaste", kurā, cieši sadarbojoties valsts un privātajam sektoram, tiek radīti jauni un moderni IKT risinājumi publisko pakalpojumu kvalitatīvākam nodrošinājumam. Pirms tam publiskajam sektoram jānodrošina diskusija ar plašāku sabiedrību jeb klientiem (iedzīvotāji, uzņēmēji, valsts pārvaldes darbinieki), saprotot visu grupu vajadzības, tādējādi definējot maksimāli piemērotākos IKT risinājumus. Turklāt, jāņem vērā, ka jebkurai IKT platformai jābūt dažādai funkcionalitātei un pielāgotam IKT sistēmu interfeisam, saprotot, ka iedzīvotāju, uzņēmēju, valsts pārvaldes darbinieku, NVO utt. vajadzības atšķiras. Šim nolūkam nepieciešama valsts finansēta testa platforma, kurā ne vien identificēt labākos IKT risinājumus, bet arī veikt pilotprojektus.</a:t>
            </a:r>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9</a:t>
            </a:fld>
            <a:endParaRPr lang="lv-LV"/>
          </a:p>
        </p:txBody>
      </p:sp>
    </p:spTree>
    <p:extLst>
      <p:ext uri="{BB962C8B-B14F-4D97-AF65-F5344CB8AC3E}">
        <p14:creationId xmlns:p14="http://schemas.microsoft.com/office/powerpoint/2010/main" val="421791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lv-LV" dirty="0">
                <a:latin typeface="Times New Roman" panose="02020603050405020304" pitchFamily="18" charset="0"/>
                <a:cs typeface="Times New Roman" panose="02020603050405020304" pitchFamily="18" charset="0"/>
              </a:rPr>
              <a:t>Klasteru programmas atbalsta mērķis - </a:t>
            </a:r>
            <a:r>
              <a:rPr lang="lv-LV" sz="1200" b="0" i="0" kern="1200" dirty="0">
                <a:solidFill>
                  <a:schemeClr val="tx1"/>
                </a:solidFill>
                <a:effectLst/>
                <a:latin typeface="+mn-lt"/>
                <a:ea typeface="+mn-ea"/>
                <a:cs typeface="+mn-cs"/>
              </a:rPr>
              <a:t>ir v</a:t>
            </a:r>
            <a:r>
              <a:rPr lang="lv-LV" sz="1200" b="1" i="0" kern="1200" dirty="0">
                <a:solidFill>
                  <a:schemeClr val="tx1"/>
                </a:solidFill>
                <a:effectLst/>
                <a:latin typeface="+mn-lt"/>
                <a:ea typeface="+mn-ea"/>
                <a:cs typeface="+mn-cs"/>
              </a:rPr>
              <a:t>eicināt komersantu un pētniecības, izglītības, pašvaldības un citu institūciju sadarbību vietējā un starptautiskā līmenī, tādējādi veicinot komersantu konkurētspējas celšanu, palielinot eksporta apjomu un augstas pievienotās vērtības produktu un pakalpojumu īpatsvaru eksportā, kā arī inovācijas un jaunu produktu veidošanos</a:t>
            </a:r>
            <a:r>
              <a:rPr lang="lv-LV" sz="1200" b="0" i="0" kern="1200" dirty="0">
                <a:solidFill>
                  <a:schemeClr val="tx1"/>
                </a:solidFill>
                <a:effectLst/>
                <a:latin typeface="+mn-lt"/>
                <a:ea typeface="+mn-ea"/>
                <a:cs typeface="+mn-cs"/>
              </a:rPr>
              <a:t>. </a:t>
            </a:r>
            <a:br>
              <a:rPr lang="lv-LV" dirty="0"/>
            </a:br>
            <a:r>
              <a:rPr lang="lv-LV" sz="1200" b="0" i="0" kern="1200" dirty="0">
                <a:solidFill>
                  <a:schemeClr val="tx1"/>
                </a:solidFill>
                <a:effectLst/>
                <a:latin typeface="+mn-lt"/>
                <a:ea typeface="+mn-ea"/>
                <a:cs typeface="+mn-cs"/>
              </a:rPr>
              <a:t>Pasākuma ietvaros projekta iesniedzējs veido klasteri, kas kopējā sadarbības tīklā apvieno komersantus, pētniecības organizācijas, zinātniskās institūcijas, izglītības iestādes un citas institūcijas un darbojas savstarpēji saistītās nozarēs, tautsaimniecības nišā, produkta vai pakalpojuma grupā vai vērtības ķēdē, vai reģionā. </a:t>
            </a:r>
            <a:br>
              <a:rPr lang="lv-LV" dirty="0"/>
            </a:br>
            <a:r>
              <a:rPr lang="lv-LV" sz="1200" b="0" i="0" kern="1200" dirty="0">
                <a:solidFill>
                  <a:schemeClr val="tx1"/>
                </a:solidFill>
                <a:effectLst/>
                <a:latin typeface="+mn-lt"/>
                <a:ea typeface="+mn-ea"/>
                <a:cs typeface="+mn-cs"/>
              </a:rPr>
              <a:t>Atbalstāmās darbības: Starptautiskās sadarbības, klasteru atpazīstamības, sadarbības ar izglītības iestādēm veicināšana, apmācības, zināšanu </a:t>
            </a:r>
            <a:r>
              <a:rPr lang="lv-LV" sz="1200" b="0" i="0" kern="1200" dirty="0" err="1">
                <a:solidFill>
                  <a:schemeClr val="tx1"/>
                </a:solidFill>
                <a:effectLst/>
                <a:latin typeface="+mn-lt"/>
                <a:ea typeface="+mn-ea"/>
                <a:cs typeface="+mn-cs"/>
              </a:rPr>
              <a:t>pārneses</a:t>
            </a:r>
            <a:r>
              <a:rPr lang="lv-LV" sz="1200" b="0" i="0" kern="1200" dirty="0">
                <a:solidFill>
                  <a:schemeClr val="tx1"/>
                </a:solidFill>
                <a:effectLst/>
                <a:latin typeface="+mn-lt"/>
                <a:ea typeface="+mn-ea"/>
                <a:cs typeface="+mn-cs"/>
              </a:rPr>
              <a:t> sekmēšanas u.c. pasākumi. </a:t>
            </a:r>
            <a:endParaRPr lang="lv-LV" dirty="0">
              <a:latin typeface="Times New Roman" panose="02020603050405020304" pitchFamily="18" charset="0"/>
              <a:cs typeface="Times New Roman" panose="02020603050405020304" pitchFamily="18" charset="0"/>
            </a:endParaRPr>
          </a:p>
          <a:p>
            <a:pPr>
              <a:defRPr/>
            </a:pPr>
            <a:r>
              <a:rPr lang="lv-LV" dirty="0">
                <a:latin typeface="Times New Roman" panose="02020603050405020304" pitchFamily="18" charset="0"/>
                <a:cs typeface="Times New Roman" panose="02020603050405020304" pitchFamily="18" charset="0"/>
              </a:rPr>
              <a:t>IT Klastera rezultāti/prioritātes:</a:t>
            </a:r>
          </a:p>
          <a:p>
            <a:pPr marL="285750" indent="-285750">
              <a:buFont typeface="Arial" panose="020B0604020202020204" pitchFamily="34" charset="0"/>
              <a:buChar char="•"/>
              <a:defRPr/>
            </a:pPr>
            <a:r>
              <a:rPr lang="lv-LV" dirty="0">
                <a:latin typeface="Times New Roman" panose="02020603050405020304" pitchFamily="18" charset="0"/>
                <a:cs typeface="Times New Roman" panose="02020603050405020304" pitchFamily="18" charset="0"/>
              </a:rPr>
              <a:t>nozares tēla veidošana, t.sk. Rīgas IT </a:t>
            </a:r>
            <a:r>
              <a:rPr lang="lv-LV" dirty="0" err="1">
                <a:latin typeface="Times New Roman" panose="02020603050405020304" pitchFamily="18" charset="0"/>
                <a:cs typeface="Times New Roman" panose="02020603050405020304" pitchFamily="18" charset="0"/>
              </a:rPr>
              <a:t>Democentra</a:t>
            </a:r>
            <a:endParaRPr lang="lv-LV"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lv-LV" dirty="0">
                <a:latin typeface="Times New Roman" panose="02020603050405020304" pitchFamily="18" charset="0"/>
                <a:cs typeface="Times New Roman" panose="02020603050405020304" pitchFamily="18" charset="0"/>
              </a:rPr>
              <a:t>starpnozaru sadarbības / </a:t>
            </a:r>
            <a:r>
              <a:rPr lang="lv-LV" dirty="0" err="1">
                <a:latin typeface="Times New Roman" panose="02020603050405020304" pitchFamily="18" charset="0"/>
                <a:cs typeface="Times New Roman" panose="02020603050405020304" pitchFamily="18" charset="0"/>
              </a:rPr>
              <a:t>digitalizācijas</a:t>
            </a:r>
            <a:r>
              <a:rPr lang="lv-LV" dirty="0">
                <a:latin typeface="Times New Roman" panose="02020603050405020304" pitchFamily="18" charset="0"/>
                <a:cs typeface="Times New Roman" panose="02020603050405020304" pitchFamily="18" charset="0"/>
              </a:rPr>
              <a:t> / inovāciju veicināšana – pasākumu organizēšana</a:t>
            </a:r>
          </a:p>
          <a:p>
            <a:pPr marL="285750" indent="-285750">
              <a:buFont typeface="Arial" panose="020B0604020202020204" pitchFamily="34" charset="0"/>
              <a:buChar char="•"/>
              <a:defRPr/>
            </a:pPr>
            <a:r>
              <a:rPr lang="lv-LV" dirty="0">
                <a:latin typeface="Times New Roman" panose="02020603050405020304" pitchFamily="18" charset="0"/>
                <a:cs typeface="Times New Roman" panose="02020603050405020304" pitchFamily="18" charset="0"/>
              </a:rPr>
              <a:t>korporatīvie </a:t>
            </a:r>
            <a:r>
              <a:rPr lang="lv-LV" dirty="0" err="1">
                <a:latin typeface="Times New Roman" panose="02020603050405020304" pitchFamily="18" charset="0"/>
                <a:cs typeface="Times New Roman" panose="02020603050405020304" pitchFamily="18" charset="0"/>
              </a:rPr>
              <a:t>hakatoni</a:t>
            </a:r>
            <a:endParaRPr lang="lv-LV"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endParaRPr lang="lv-LV"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lv-LV" b="1" dirty="0">
                <a:latin typeface="Times New Roman" panose="02020603050405020304" pitchFamily="18" charset="0"/>
                <a:cs typeface="Times New Roman" panose="02020603050405020304" pitchFamily="18" charset="0"/>
              </a:rPr>
              <a:t>Kompetences centru programmas mērķis ir komersantu konkurētspējas paaugstināšana, veicinot pētniecības un rūpniecības sektoru sadarbību rūpniecisko pētījumu, jaunu produktu un tehnoloģiju attīstības projektu īstenošanā. </a:t>
            </a:r>
            <a:endParaRPr lang="lv-LV"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lv-LV" dirty="0">
                <a:latin typeface="Times New Roman" panose="02020603050405020304" pitchFamily="18" charset="0"/>
                <a:cs typeface="Times New Roman" panose="02020603050405020304" pitchFamily="18" charset="0"/>
              </a:rPr>
              <a:t>Ceturtās kārtas ietvaros tiek realizēti 8 kompetences centri sekojošās Viedās specializācijas jomās/</a:t>
            </a:r>
            <a:r>
              <a:rPr lang="lv-LV" dirty="0" err="1">
                <a:latin typeface="Times New Roman" panose="02020603050405020304" pitchFamily="18" charset="0"/>
                <a:cs typeface="Times New Roman" panose="02020603050405020304" pitchFamily="18" charset="0"/>
              </a:rPr>
              <a:t>apakšjomās</a:t>
            </a:r>
            <a:r>
              <a:rPr lang="lv-LV" dirty="0">
                <a:latin typeface="Times New Roman" panose="02020603050405020304" pitchFamily="18" charset="0"/>
                <a:cs typeface="Times New Roman" panose="02020603050405020304" pitchFamily="18" charset="0"/>
              </a:rPr>
              <a:t>: </a:t>
            </a:r>
          </a:p>
          <a:p>
            <a:pPr marL="228600" indent="-228600">
              <a:buFont typeface="+mj-lt"/>
              <a:buAutoNum type="arabicPeriod"/>
              <a:defRPr/>
            </a:pPr>
            <a:r>
              <a:rPr lang="lv-LV" b="1" dirty="0">
                <a:latin typeface="Times New Roman" panose="02020603050405020304" pitchFamily="18" charset="0"/>
                <a:cs typeface="Times New Roman" panose="02020603050405020304" pitchFamily="18" charset="0"/>
              </a:rPr>
              <a:t>Informācijas un komunikāciju tehnoloģijas – Aparātbūve (elektronika);</a:t>
            </a:r>
          </a:p>
          <a:p>
            <a:pPr marL="228600" indent="-228600">
              <a:buFont typeface="+mj-lt"/>
              <a:buAutoNum type="arabicPeriod"/>
              <a:defRPr/>
            </a:pPr>
            <a:r>
              <a:rPr lang="lv-LV" b="1" dirty="0">
                <a:latin typeface="Times New Roman" panose="02020603050405020304" pitchFamily="18" charset="0"/>
                <a:cs typeface="Times New Roman" panose="02020603050405020304" pitchFamily="18" charset="0"/>
              </a:rPr>
              <a:t>Informācijas un komunikāciju tehnoloģijas – Informācijas un komunikāciju tehnoloģijas;</a:t>
            </a:r>
          </a:p>
          <a:p>
            <a:pPr marL="228600" indent="-228600">
              <a:buFont typeface="+mj-lt"/>
              <a:buAutoNum type="arabicPeriod"/>
              <a:defRPr/>
            </a:pPr>
            <a:r>
              <a:rPr lang="lv-LV" b="0" dirty="0">
                <a:latin typeface="Times New Roman" panose="02020603050405020304" pitchFamily="18" charset="0"/>
                <a:cs typeface="Times New Roman" panose="02020603050405020304" pitchFamily="18" charset="0"/>
              </a:rPr>
              <a:t>Viedā enerģētika.</a:t>
            </a:r>
          </a:p>
          <a:p>
            <a:pPr marL="228600" indent="-228600">
              <a:buFont typeface="+mj-lt"/>
              <a:buAutoNum type="arabicPeriod"/>
              <a:defRPr/>
            </a:pPr>
            <a:r>
              <a:rPr lang="lv-LV" dirty="0">
                <a:latin typeface="Times New Roman" panose="02020603050405020304" pitchFamily="18" charset="0"/>
                <a:cs typeface="Times New Roman" panose="02020603050405020304" pitchFamily="18" charset="0"/>
              </a:rPr>
              <a:t>Zināšanu ietilpīga </a:t>
            </a:r>
            <a:r>
              <a:rPr lang="lv-LV" dirty="0" err="1">
                <a:latin typeface="Times New Roman" panose="02020603050405020304" pitchFamily="18" charset="0"/>
                <a:cs typeface="Times New Roman" panose="02020603050405020304" pitchFamily="18" charset="0"/>
              </a:rPr>
              <a:t>bioekonomika</a:t>
            </a:r>
            <a:r>
              <a:rPr lang="lv-LV" dirty="0">
                <a:latin typeface="Times New Roman" panose="02020603050405020304" pitchFamily="18" charset="0"/>
                <a:cs typeface="Times New Roman" panose="02020603050405020304" pitchFamily="18" charset="0"/>
              </a:rPr>
              <a:t> - Inovatīvi risinājumi mežsaimniecībai un kokapstrādē;</a:t>
            </a:r>
          </a:p>
          <a:p>
            <a:pPr marL="228600" indent="-228600">
              <a:buFont typeface="+mj-lt"/>
              <a:buAutoNum type="arabicPeriod"/>
              <a:defRPr/>
            </a:pPr>
            <a:r>
              <a:rPr lang="lv-LV" dirty="0">
                <a:latin typeface="Times New Roman" panose="02020603050405020304" pitchFamily="18" charset="0"/>
                <a:cs typeface="Times New Roman" panose="02020603050405020304" pitchFamily="18" charset="0"/>
              </a:rPr>
              <a:t>Zināšanu ietilpīga </a:t>
            </a:r>
            <a:r>
              <a:rPr lang="lv-LV" dirty="0" err="1">
                <a:latin typeface="Times New Roman" panose="02020603050405020304" pitchFamily="18" charset="0"/>
                <a:cs typeface="Times New Roman" panose="02020603050405020304" pitchFamily="18" charset="0"/>
              </a:rPr>
              <a:t>bioekonomika</a:t>
            </a:r>
            <a:r>
              <a:rPr lang="lv-LV" dirty="0">
                <a:latin typeface="Times New Roman" panose="02020603050405020304" pitchFamily="18" charset="0"/>
                <a:cs typeface="Times New Roman" panose="02020603050405020304" pitchFamily="18" charset="0"/>
              </a:rPr>
              <a:t> - Inovatīvi risinājumi lauksaimniecībai un pārtikas ražošanai;</a:t>
            </a:r>
          </a:p>
          <a:p>
            <a:pPr marL="228600" indent="-228600">
              <a:buFont typeface="+mj-lt"/>
              <a:buAutoNum type="arabicPeriod"/>
              <a:defRPr/>
            </a:pPr>
            <a:r>
              <a:rPr lang="lv-LV" dirty="0">
                <a:latin typeface="Times New Roman" panose="02020603050405020304" pitchFamily="18" charset="0"/>
                <a:cs typeface="Times New Roman" panose="02020603050405020304" pitchFamily="18" charset="0"/>
              </a:rPr>
              <a:t>Biomedicīna, medicīnas tehnoloģijas, </a:t>
            </a:r>
            <a:r>
              <a:rPr lang="lv-LV" dirty="0" err="1">
                <a:latin typeface="Times New Roman" panose="02020603050405020304" pitchFamily="18" charset="0"/>
                <a:cs typeface="Times New Roman" panose="02020603050405020304" pitchFamily="18" charset="0"/>
              </a:rPr>
              <a:t>biofarmācija</a:t>
            </a:r>
            <a:r>
              <a:rPr lang="lv-LV" dirty="0">
                <a:latin typeface="Times New Roman" panose="02020603050405020304" pitchFamily="18" charset="0"/>
                <a:cs typeface="Times New Roman" panose="02020603050405020304" pitchFamily="18" charset="0"/>
              </a:rPr>
              <a:t> un biotehnoloģijas;</a:t>
            </a:r>
          </a:p>
          <a:p>
            <a:pPr marL="228600" indent="-228600">
              <a:buFont typeface="+mj-lt"/>
              <a:buAutoNum type="arabicPeriod"/>
              <a:defRPr/>
            </a:pPr>
            <a:r>
              <a:rPr lang="lv-LV" dirty="0">
                <a:latin typeface="Times New Roman" panose="02020603050405020304" pitchFamily="18" charset="0"/>
                <a:cs typeface="Times New Roman" panose="02020603050405020304" pitchFamily="18" charset="0"/>
              </a:rPr>
              <a:t>Viedie materiāli, tehnoloģijas un </a:t>
            </a:r>
            <a:r>
              <a:rPr lang="lv-LV" dirty="0" err="1">
                <a:latin typeface="Times New Roman" panose="02020603050405020304" pitchFamily="18" charset="0"/>
                <a:cs typeface="Times New Roman" panose="02020603050405020304" pitchFamily="18" charset="0"/>
              </a:rPr>
              <a:t>inženiersistēmas</a:t>
            </a:r>
            <a:r>
              <a:rPr lang="lv-LV" dirty="0">
                <a:latin typeface="Times New Roman" panose="02020603050405020304" pitchFamily="18" charset="0"/>
                <a:cs typeface="Times New Roman" panose="02020603050405020304" pitchFamily="18" charset="0"/>
              </a:rPr>
              <a:t> - Viedie materiāli;</a:t>
            </a:r>
          </a:p>
          <a:p>
            <a:pPr marL="228600" indent="-228600">
              <a:buFont typeface="+mj-lt"/>
              <a:buAutoNum type="arabicPeriod"/>
              <a:defRPr/>
            </a:pPr>
            <a:r>
              <a:rPr lang="lv-LV" dirty="0">
                <a:latin typeface="Times New Roman" panose="02020603050405020304" pitchFamily="18" charset="0"/>
                <a:cs typeface="Times New Roman" panose="02020603050405020304" pitchFamily="18" charset="0"/>
              </a:rPr>
              <a:t>Viedie materiāli, tehnoloģijas un </a:t>
            </a:r>
            <a:r>
              <a:rPr lang="lv-LV" dirty="0" err="1">
                <a:latin typeface="Times New Roman" panose="02020603050405020304" pitchFamily="18" charset="0"/>
                <a:cs typeface="Times New Roman" panose="02020603050405020304" pitchFamily="18" charset="0"/>
              </a:rPr>
              <a:t>inženiersistēmas</a:t>
            </a:r>
            <a:r>
              <a:rPr lang="lv-LV" dirty="0">
                <a:latin typeface="Times New Roman" panose="02020603050405020304" pitchFamily="18" charset="0"/>
                <a:cs typeface="Times New Roman" panose="02020603050405020304" pitchFamily="18" charset="0"/>
              </a:rPr>
              <a:t> - Modernas ražošanas tehnoloģijas un </a:t>
            </a:r>
            <a:r>
              <a:rPr lang="lv-LV" dirty="0" err="1">
                <a:latin typeface="Times New Roman" panose="02020603050405020304" pitchFamily="18" charset="0"/>
                <a:cs typeface="Times New Roman" panose="02020603050405020304" pitchFamily="18" charset="0"/>
              </a:rPr>
              <a:t>inženiersistēmas</a:t>
            </a:r>
            <a:r>
              <a:rPr lang="lv-LV" dirty="0">
                <a:latin typeface="Times New Roman" panose="02020603050405020304" pitchFamily="18" charset="0"/>
                <a:cs typeface="Times New Roman" panose="02020603050405020304" pitchFamily="18" charset="0"/>
              </a:rPr>
              <a:t>;</a:t>
            </a:r>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10</a:t>
            </a:fld>
            <a:endParaRPr lang="lv-LV"/>
          </a:p>
        </p:txBody>
      </p:sp>
    </p:spTree>
    <p:extLst>
      <p:ext uri="{BB962C8B-B14F-4D97-AF65-F5344CB8AC3E}">
        <p14:creationId xmlns:p14="http://schemas.microsoft.com/office/powerpoint/2010/main" val="261618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b="1" dirty="0"/>
              <a:t>IKT speciālistu deficīts ir aizvien jūtamāks gan Latvijā, gan Eiropas Savienībā kopumā. Prognozes rāda, ka 2025. gadā trūks ap pusmiljonu šīs jomas darbinieku. Latvijā ik gadu būtu vajadzīgi ap 3000 šo programmu absolventu, diemžēl augstskolas beidz ap 700. Viens no risinājumiem varētu būt Baltijas jūras līmeņa IKT izcilības programmas izveide, kas piesaistītu arī ārvalstu </a:t>
            </a:r>
            <a:r>
              <a:rPr lang="lv-LV" b="1" dirty="0" err="1"/>
              <a:t>studentus.</a:t>
            </a:r>
            <a:r>
              <a:rPr lang="lv-LV" dirty="0" err="1"/>
              <a:t>Tas</a:t>
            </a:r>
            <a:r>
              <a:rPr lang="lv-LV" dirty="0"/>
              <a:t> skaidrojams ar to, ka tā ir horizontāla nozare, jo tās pakalpojumi vajadzīgi arī citu nozaru uzņēmumiem, turklāt eksports šajā jomā pieaug par 25% gadā. Kāpums varētu būt vēl straujāks, taču pietrūkst speciālistu. Viens no risinājumiem, kā to panākt, ir Baltijas jūras reģiona izcilības programmas izveide Rīgā, kas ļautu Latvijai piesaistīt ārvalstu studentus. Tas prasītu arī esošo programmu pilnveidošanu un uzlabošanu, izveidot pārkvalifikācijas maģistra un mūža izglītības programmas. Tautsaimniecības izaugsme ir daudz straujāka nekā izglītības sistēmas spēja tai pielāgoties. Viena no jomām, kur tas jo īpaši jūtams, ir IKT.</a:t>
            </a:r>
          </a:p>
          <a:p>
            <a:pPr lvl="0"/>
            <a:r>
              <a:rPr lang="lv-LV" dirty="0"/>
              <a:t>24.aprīlī Latvijas Universitāte (LU) un Rīgas Tehniskā Universitāte (RTU) sadarbībā ar Bufalo Universitāti (ASV) paziņoja par jaunu informācijas tehnoloģiju (IT) izcilības bakalaura studiju programmu angļu valodā, kuru koordinēs RTU Rīgas Biznesa skola (RBS). Pietiekšanās tika uzsākta 20.maijā, un </a:t>
            </a:r>
            <a:r>
              <a:rPr lang="lv-LV" b="1" dirty="0"/>
              <a:t>programma ir vērsta uz IT līderu sagatavošanu</a:t>
            </a:r>
            <a:r>
              <a:rPr lang="lv-LV" dirty="0"/>
              <a:t>. Vairāk informācija par programmu pieejama </a:t>
            </a:r>
            <a:r>
              <a:rPr lang="lv-LV" u="sng" dirty="0">
                <a:hlinkClick r:id="rId3"/>
              </a:rPr>
              <a:t>www.bitl.lv</a:t>
            </a:r>
            <a:r>
              <a:rPr lang="lv-LV" dirty="0"/>
              <a:t>  (</a:t>
            </a:r>
            <a:r>
              <a:rPr lang="lv-LV" dirty="0" err="1"/>
              <a:t>Bachelor</a:t>
            </a:r>
            <a:r>
              <a:rPr lang="lv-LV" dirty="0"/>
              <a:t> </a:t>
            </a:r>
            <a:r>
              <a:rPr lang="lv-LV" dirty="0" err="1"/>
              <a:t>of</a:t>
            </a:r>
            <a:r>
              <a:rPr lang="lv-LV" dirty="0"/>
              <a:t> it </a:t>
            </a:r>
            <a:r>
              <a:rPr lang="lv-LV" dirty="0" err="1"/>
              <a:t>leadership</a:t>
            </a:r>
            <a:r>
              <a:rPr lang="lv-LV" dirty="0"/>
              <a:t>)</a:t>
            </a:r>
            <a:br>
              <a:rPr lang="lv-LV" dirty="0"/>
            </a:br>
            <a:r>
              <a:rPr lang="lv-LV" b="1" dirty="0"/>
              <a:t>Atklāšanas pasākumā tika prezentēta arī vienota IT izglītības platforma “Baltijas IT sabiedrība” jeb BITS, lai ik gadu sekmētu 3000 IT profesionāļu sagatavošanu Latvijā.</a:t>
            </a:r>
            <a:br>
              <a:rPr lang="lv-LV" b="1" dirty="0"/>
            </a:br>
            <a:r>
              <a:rPr lang="lv-LV" b="1" dirty="0"/>
              <a:t>BITS platformas mērķis ir veicināt sadarbību starp valsts pārvaldes iestādēm, vadošajiem IKT uzņēmumiem un augstākās izglītības pārstāvjiem  IKT nozares stiprināšanai, īstenojot pasākumus, kas vērsti uz jaunu talantu piesaistīšanu un kas ne tikai cels augstākās izglītības kvalitāti un eksportspēju, bet arī nodrošinās darba tirgum nepieciešamo IKT speciālistu sagatavošanu. </a:t>
            </a:r>
            <a:br>
              <a:rPr lang="lv-LV" dirty="0"/>
            </a:br>
            <a:r>
              <a:rPr lang="lv-LV" dirty="0"/>
              <a:t>Sadarbība var tikt veidota īstenojot jaunas – uz IKT balstītas sadarbības bakalaura un maģistra studiju programmas, kā arī piesaistot starptautiskos partnerus programmu īstenošanā – vadošās pasaules universitātes un uzņēmumus, kā prakses vietas. Programmas ir balstītas uz starptautisko studentu piesaisti. Jaunā starptautiskā programma būs angļu valodā (tādas šobrīd nav Baltijas jūras reģionā) un sniegs starpdisciplināru izglītību, proti, iespēju apgūt ne tikai eksaktos priekšmetus un programmēšanu, bet arī sociālās, vadības un komunikācijas zinības. Šāda izglītības bagāža pavērtu šīs programmas beidzējiem plašākas iespējas darba tirgū. </a:t>
            </a:r>
          </a:p>
          <a:p>
            <a:pPr lvl="0"/>
            <a:br>
              <a:rPr lang="lv-LV" dirty="0"/>
            </a:br>
            <a:br>
              <a:rPr lang="lv-LV" dirty="0"/>
            </a:br>
            <a:endParaRPr lang="lv-LV" dirty="0"/>
          </a:p>
          <a:p>
            <a:endParaRPr lang="lv-LV" dirty="0"/>
          </a:p>
        </p:txBody>
      </p:sp>
      <p:sp>
        <p:nvSpPr>
          <p:cNvPr id="4" name="Slide Number Placeholder 3"/>
          <p:cNvSpPr>
            <a:spLocks noGrp="1"/>
          </p:cNvSpPr>
          <p:nvPr>
            <p:ph type="sldNum" sz="quarter" idx="5"/>
          </p:nvPr>
        </p:nvSpPr>
        <p:spPr/>
        <p:txBody>
          <a:bodyPr/>
          <a:lstStyle/>
          <a:p>
            <a:fld id="{02032C81-F14C-4E98-9516-63D675C20082}" type="slidenum">
              <a:rPr lang="lv-LV" smtClean="0"/>
              <a:t>11</a:t>
            </a:fld>
            <a:endParaRPr lang="lv-LV"/>
          </a:p>
        </p:txBody>
      </p:sp>
    </p:spTree>
    <p:extLst>
      <p:ext uri="{BB962C8B-B14F-4D97-AF65-F5344CB8AC3E}">
        <p14:creationId xmlns:p14="http://schemas.microsoft.com/office/powerpoint/2010/main" val="280289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53BB-B36F-463E-9986-206C5C86DCCB}"/>
              </a:ext>
            </a:extLst>
          </p:cNvPr>
          <p:cNvSpPr>
            <a:spLocks noGrp="1"/>
          </p:cNvSpPr>
          <p:nvPr>
            <p:ph type="ctrTitle"/>
          </p:nvPr>
        </p:nvSpPr>
        <p:spPr>
          <a:xfrm>
            <a:off x="2166937" y="5010912"/>
            <a:ext cx="13006387" cy="554800"/>
          </a:xfrm>
          <a:prstGeom prst="rect">
            <a:avLst/>
          </a:prstGeom>
        </p:spPr>
        <p:txBody>
          <a:bodyPr anchor="b"/>
          <a:lstStyle>
            <a:lvl1pPr algn="ctr">
              <a:defRPr sz="32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lv-LV" dirty="0"/>
          </a:p>
        </p:txBody>
      </p:sp>
      <p:sp>
        <p:nvSpPr>
          <p:cNvPr id="3" name="Subtitle 2">
            <a:extLst>
              <a:ext uri="{FF2B5EF4-FFF2-40B4-BE49-F238E27FC236}">
                <a16:creationId xmlns:a16="http://schemas.microsoft.com/office/drawing/2014/main" id="{8DF51B43-F775-421C-8B7F-C7EA6BEF8FE6}"/>
              </a:ext>
            </a:extLst>
          </p:cNvPr>
          <p:cNvSpPr>
            <a:spLocks noGrp="1"/>
          </p:cNvSpPr>
          <p:nvPr>
            <p:ph type="subTitle" idx="1"/>
          </p:nvPr>
        </p:nvSpPr>
        <p:spPr>
          <a:xfrm>
            <a:off x="2166937" y="6427407"/>
            <a:ext cx="13006387" cy="461073"/>
          </a:xfrm>
          <a:prstGeom prst="rect">
            <a:avLst/>
          </a:prstGeom>
        </p:spPr>
        <p:txBody>
          <a:bodyPr/>
          <a:lstStyle>
            <a:lvl1pPr marL="0" indent="0" algn="ctr">
              <a:buNone/>
              <a:defRPr sz="2400" i="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dirty="0"/>
          </a:p>
        </p:txBody>
      </p:sp>
    </p:spTree>
    <p:extLst>
      <p:ext uri="{BB962C8B-B14F-4D97-AF65-F5344CB8AC3E}">
        <p14:creationId xmlns:p14="http://schemas.microsoft.com/office/powerpoint/2010/main" val="315132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266076676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09126" y="519289"/>
            <a:ext cx="3738994" cy="82657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92143" y="519289"/>
            <a:ext cx="11000229" cy="8265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31605095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3075" y="541867"/>
            <a:ext cx="11560175" cy="1474335"/>
          </a:xfrm>
        </p:spPr>
        <p:txBody>
          <a:bodyPr anchor="t">
            <a:normAutofit/>
          </a:bodyPr>
          <a:lstStyle>
            <a:lvl1pPr algn="l">
              <a:defRPr sz="3413" b="1">
                <a:latin typeface="Calibri Light" panose="020F0302020204030204"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4913075" y="2492589"/>
            <a:ext cx="11560175" cy="6220193"/>
          </a:xfrm>
        </p:spPr>
        <p:txBody>
          <a:bodyPr>
            <a:normAutofit/>
          </a:bodyPr>
          <a:lstStyle>
            <a:lvl1pPr marL="0" indent="0">
              <a:buNone/>
              <a:defRPr sz="2844">
                <a:latin typeface="Calibri Light" panose="020F0302020204030204" pitchFamily="34" charset="0"/>
                <a:ea typeface="Segoe UI" panose="020B0502040204020203" pitchFamily="34" charset="0"/>
                <a:cs typeface="Segoe UI" panose="020B0502040204020203" pitchFamily="34" charset="0"/>
              </a:defRPr>
            </a:lvl1pPr>
            <a:lvl2pPr>
              <a:defRPr sz="2844">
                <a:latin typeface="Times New Roman" panose="02020603050405020304" pitchFamily="18" charset="0"/>
                <a:cs typeface="Times New Roman" panose="02020603050405020304" pitchFamily="18" charset="0"/>
              </a:defRPr>
            </a:lvl2pPr>
            <a:lvl3pPr>
              <a:defRPr sz="2844">
                <a:latin typeface="Times New Roman" panose="02020603050405020304" pitchFamily="18" charset="0"/>
                <a:cs typeface="Times New Roman" panose="02020603050405020304" pitchFamily="18" charset="0"/>
              </a:defRPr>
            </a:lvl3pPr>
            <a:lvl4pPr>
              <a:defRPr sz="2844">
                <a:latin typeface="Times New Roman" panose="02020603050405020304" pitchFamily="18" charset="0"/>
                <a:cs typeface="Times New Roman" panose="02020603050405020304" pitchFamily="18" charset="0"/>
              </a:defRPr>
            </a:lvl4pPr>
            <a:lvl5pPr>
              <a:defRPr sz="2844">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
        <p:nvSpPr>
          <p:cNvPr id="5" name="Slide Number Placeholder 22"/>
          <p:cNvSpPr>
            <a:spLocks noGrp="1"/>
          </p:cNvSpPr>
          <p:nvPr>
            <p:ph type="sldNum" sz="quarter" idx="10"/>
          </p:nvPr>
        </p:nvSpPr>
        <p:spPr>
          <a:xfrm>
            <a:off x="15558070" y="8994987"/>
            <a:ext cx="1204185" cy="433493"/>
          </a:xfrm>
        </p:spPr>
        <p:txBody>
          <a:bodyPr/>
          <a:lstStyle>
            <a:lvl1pPr>
              <a:defRPr sz="1422">
                <a:latin typeface="Calibri Light" panose="020F0302020204030204" pitchFamily="34" charset="0"/>
              </a:defRPr>
            </a:lvl1pPr>
          </a:lstStyle>
          <a:p>
            <a:fld id="{BB52BD7A-E27C-4D8B-9BA7-C703671C96E0}" type="slidenum">
              <a:rPr lang="en-US" altLang="lv-LV" smtClean="0"/>
              <a:pPr/>
              <a:t>‹#›</a:t>
            </a:fld>
            <a:endParaRPr lang="en-US" altLang="lv-LV"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958" y="1"/>
            <a:ext cx="2506456" cy="278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22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3075" y="541867"/>
            <a:ext cx="11560175" cy="1474335"/>
          </a:xfrm>
        </p:spPr>
        <p:txBody>
          <a:bodyPr anchor="t">
            <a:normAutofit/>
          </a:bodyPr>
          <a:lstStyle>
            <a:lvl1pPr algn="l">
              <a:defRPr sz="3413"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913075" y="2492589"/>
            <a:ext cx="11560175" cy="6220193"/>
          </a:xfrm>
        </p:spPr>
        <p:txBody>
          <a:bodyPr>
            <a:normAutofit/>
          </a:bodyPr>
          <a:lstStyle>
            <a:lvl1pPr marL="0" indent="0">
              <a:buNone/>
              <a:defRPr sz="2844">
                <a:latin typeface="Calibri Light" panose="020F0302020204030204" pitchFamily="34" charset="0"/>
                <a:ea typeface="Verdana" panose="020B0604030504040204" pitchFamily="34" charset="0"/>
                <a:cs typeface="Verdana" panose="020B0604030504040204" pitchFamily="34" charset="0"/>
              </a:defRPr>
            </a:lvl1pPr>
            <a:lvl2pPr>
              <a:defRPr sz="2844">
                <a:latin typeface="Times New Roman" panose="02020603050405020304" pitchFamily="18" charset="0"/>
                <a:cs typeface="Times New Roman" panose="02020603050405020304" pitchFamily="18" charset="0"/>
              </a:defRPr>
            </a:lvl2pPr>
            <a:lvl3pPr>
              <a:defRPr sz="2844">
                <a:latin typeface="Times New Roman" panose="02020603050405020304" pitchFamily="18" charset="0"/>
                <a:cs typeface="Times New Roman" panose="02020603050405020304" pitchFamily="18" charset="0"/>
              </a:defRPr>
            </a:lvl3pPr>
            <a:lvl4pPr>
              <a:defRPr sz="2844">
                <a:latin typeface="Times New Roman" panose="02020603050405020304" pitchFamily="18" charset="0"/>
                <a:cs typeface="Times New Roman" panose="02020603050405020304" pitchFamily="18" charset="0"/>
              </a:defRPr>
            </a:lvl4pPr>
            <a:lvl5pPr>
              <a:defRPr sz="2844">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pic>
        <p:nvPicPr>
          <p:cNvPr id="8" name="Picture 6">
            <a:extLst>
              <a:ext uri="{FF2B5EF4-FFF2-40B4-BE49-F238E27FC236}">
                <a16:creationId xmlns:a16="http://schemas.microsoft.com/office/drawing/2014/main" id="{6A52D7E7-571E-4270-99A6-3B9E3D4459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958" y="1"/>
            <a:ext cx="2506456" cy="278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376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53BB-B36F-463E-9986-206C5C86DCCB}"/>
              </a:ext>
            </a:extLst>
          </p:cNvPr>
          <p:cNvSpPr>
            <a:spLocks noGrp="1"/>
          </p:cNvSpPr>
          <p:nvPr>
            <p:ph type="ctrTitle"/>
          </p:nvPr>
        </p:nvSpPr>
        <p:spPr>
          <a:xfrm>
            <a:off x="2166938" y="5010911"/>
            <a:ext cx="13006388" cy="554800"/>
          </a:xfrm>
          <a:prstGeom prst="rect">
            <a:avLst/>
          </a:prstGeom>
        </p:spPr>
        <p:txBody>
          <a:bodyPr anchor="b"/>
          <a:lstStyle>
            <a:lvl1pPr algn="ct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lv-LV" dirty="0"/>
          </a:p>
        </p:txBody>
      </p:sp>
      <p:sp>
        <p:nvSpPr>
          <p:cNvPr id="3" name="Subtitle 2">
            <a:extLst>
              <a:ext uri="{FF2B5EF4-FFF2-40B4-BE49-F238E27FC236}">
                <a16:creationId xmlns:a16="http://schemas.microsoft.com/office/drawing/2014/main" id="{8DF51B43-F775-421C-8B7F-C7EA6BEF8FE6}"/>
              </a:ext>
            </a:extLst>
          </p:cNvPr>
          <p:cNvSpPr>
            <a:spLocks noGrp="1"/>
          </p:cNvSpPr>
          <p:nvPr>
            <p:ph type="subTitle" idx="1"/>
          </p:nvPr>
        </p:nvSpPr>
        <p:spPr>
          <a:xfrm>
            <a:off x="2166938" y="6427408"/>
            <a:ext cx="13006388" cy="461073"/>
          </a:xfrm>
          <a:prstGeom prst="rect">
            <a:avLst/>
          </a:prstGeom>
        </p:spPr>
        <p:txBody>
          <a:bodyPr/>
          <a:lstStyle>
            <a:lvl1pPr marL="0" indent="0" algn="ctr">
              <a:buNone/>
              <a:defRPr sz="2399" i="0">
                <a:latin typeface="Verdana" panose="020B0604030504040204" pitchFamily="34" charset="0"/>
                <a:ea typeface="Verdana" panose="020B0604030504040204" pitchFamily="34" charset="0"/>
                <a:cs typeface="Verdana" panose="020B0604030504040204" pitchFamily="34" charset="0"/>
              </a:defRPr>
            </a:lvl1pPr>
            <a:lvl2pPr marL="457176" indent="0" algn="ctr">
              <a:buNone/>
              <a:defRPr sz="2000"/>
            </a:lvl2pPr>
            <a:lvl3pPr marL="914354" indent="0" algn="ctr">
              <a:buNone/>
              <a:defRPr sz="1801"/>
            </a:lvl3pPr>
            <a:lvl4pPr marL="1371530" indent="0" algn="ctr">
              <a:buNone/>
              <a:defRPr sz="1600"/>
            </a:lvl4pPr>
            <a:lvl5pPr marL="1828706" indent="0" algn="ctr">
              <a:buNone/>
              <a:defRPr sz="1600"/>
            </a:lvl5pPr>
            <a:lvl6pPr marL="2285884"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dirty="0"/>
              <a:t>Click to edit Master subtitle style</a:t>
            </a:r>
            <a:endParaRPr lang="lv-LV" dirty="0"/>
          </a:p>
        </p:txBody>
      </p:sp>
    </p:spTree>
    <p:extLst>
      <p:ext uri="{BB962C8B-B14F-4D97-AF65-F5344CB8AC3E}">
        <p14:creationId xmlns:p14="http://schemas.microsoft.com/office/powerpoint/2010/main" val="121709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6249"/>
            <a:ext cx="13005197" cy="3395698"/>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2167533" y="5122898"/>
            <a:ext cx="13005197" cy="2354862"/>
          </a:xfrm>
        </p:spPr>
        <p:txBody>
          <a:bodyPr>
            <a:normAutofit/>
          </a:bodyPr>
          <a:lstStyle>
            <a:lvl1pPr marL="0" indent="0" algn="ctr">
              <a:buNone/>
              <a:defRPr sz="3200"/>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Click to edit Master subtitle style</a:t>
            </a:r>
          </a:p>
        </p:txBody>
      </p:sp>
    </p:spTree>
    <p:extLst>
      <p:ext uri="{BB962C8B-B14F-4D97-AF65-F5344CB8AC3E}">
        <p14:creationId xmlns:p14="http://schemas.microsoft.com/office/powerpoint/2010/main" val="425090751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3112" y="2431628"/>
            <a:ext cx="14955977" cy="4057226"/>
          </a:xfrm>
        </p:spPr>
        <p:txBody>
          <a:bodyPr anchor="b">
            <a:normAutofit/>
          </a:bodyPr>
          <a:lstStyle>
            <a:lvl1pPr algn="l">
              <a:defRPr sz="7200"/>
            </a:lvl1pPr>
          </a:lstStyle>
          <a:p>
            <a:r>
              <a:rPr lang="en-US" dirty="0"/>
              <a:t>Click to edit Master title style</a:t>
            </a:r>
          </a:p>
        </p:txBody>
      </p:sp>
      <p:sp>
        <p:nvSpPr>
          <p:cNvPr id="3" name="Text Placeholder 2"/>
          <p:cNvSpPr>
            <a:spLocks noGrp="1"/>
          </p:cNvSpPr>
          <p:nvPr>
            <p:ph type="body" idx="1"/>
          </p:nvPr>
        </p:nvSpPr>
        <p:spPr>
          <a:xfrm>
            <a:off x="1183112" y="6527237"/>
            <a:ext cx="14955977" cy="2133599"/>
          </a:xfrm>
        </p:spPr>
        <p:txBody>
          <a:bodyPr/>
          <a:lstStyle>
            <a:lvl1pPr marL="0" indent="0">
              <a:buNone/>
              <a:defRPr sz="3413" b="0">
                <a:solidFill>
                  <a:srgbClr val="000000"/>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0175253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92143" y="2596444"/>
            <a:ext cx="7369612" cy="6188570"/>
          </a:xfrm>
        </p:spPr>
        <p:txBody>
          <a:bodyPr/>
          <a:lstStyle>
            <a:lvl1pPr>
              <a:defRPr b="1"/>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778508" y="2596444"/>
            <a:ext cx="7369612" cy="6188570"/>
          </a:xfrm>
        </p:spPr>
        <p:txBody>
          <a:bodyPr/>
          <a:lstStyle>
            <a:lvl1pPr>
              <a:defRPr b="1"/>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27454572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4402" y="519290"/>
            <a:ext cx="14955977" cy="1885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4403" y="2390987"/>
            <a:ext cx="7335743" cy="1171786"/>
          </a:xfrm>
        </p:spPr>
        <p:txBody>
          <a:bodyPr anchor="b"/>
          <a:lstStyle>
            <a:lvl1pPr marL="0" indent="0">
              <a:buNone/>
              <a:defRPr sz="3413" b="1">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dirty="0"/>
              <a:t>Edit Master text styles</a:t>
            </a:r>
          </a:p>
        </p:txBody>
      </p:sp>
      <p:sp>
        <p:nvSpPr>
          <p:cNvPr id="4" name="Content Placeholder 3"/>
          <p:cNvSpPr>
            <a:spLocks noGrp="1"/>
          </p:cNvSpPr>
          <p:nvPr>
            <p:ph sz="half" idx="2"/>
          </p:nvPr>
        </p:nvSpPr>
        <p:spPr>
          <a:xfrm>
            <a:off x="1194403" y="3562773"/>
            <a:ext cx="7335743" cy="5240303"/>
          </a:xfrm>
        </p:spPr>
        <p:txBody>
          <a:bodyPr/>
          <a:lstStyle>
            <a:lvl1pPr>
              <a:defRPr b="1"/>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778508" y="2390987"/>
            <a:ext cx="7371870" cy="1171786"/>
          </a:xfrm>
        </p:spPr>
        <p:txBody>
          <a:bodyPr anchor="b"/>
          <a:lstStyle>
            <a:lvl1pPr marL="0" indent="0">
              <a:buNone/>
              <a:defRPr sz="3413" b="1">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dirty="0"/>
              <a:t>Edit Master text styles</a:t>
            </a:r>
          </a:p>
        </p:txBody>
      </p:sp>
      <p:sp>
        <p:nvSpPr>
          <p:cNvPr id="6" name="Content Placeholder 5"/>
          <p:cNvSpPr>
            <a:spLocks noGrp="1"/>
          </p:cNvSpPr>
          <p:nvPr>
            <p:ph sz="quarter" idx="4"/>
          </p:nvPr>
        </p:nvSpPr>
        <p:spPr>
          <a:xfrm>
            <a:off x="8778508" y="3562773"/>
            <a:ext cx="7371870" cy="5240303"/>
          </a:xfrm>
        </p:spPr>
        <p:txBody>
          <a:bodyPr/>
          <a:lstStyle>
            <a:lvl1pPr>
              <a:defRPr b="1"/>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lv-LV" dirty="0"/>
          </a:p>
        </p:txBody>
      </p:sp>
      <p:sp>
        <p:nvSpPr>
          <p:cNvPr id="8" name="Footer Placeholder 7"/>
          <p:cNvSpPr>
            <a:spLocks noGrp="1"/>
          </p:cNvSpPr>
          <p:nvPr>
            <p:ph type="ftr" sz="quarter" idx="11"/>
          </p:nvPr>
        </p:nvSpPr>
        <p:spPr/>
        <p:txBody>
          <a:bodyPr/>
          <a:lstStyle/>
          <a:p>
            <a:endParaRPr lang="lv-LV" dirty="0"/>
          </a:p>
        </p:txBody>
      </p:sp>
      <p:sp>
        <p:nvSpPr>
          <p:cNvPr id="9" name="Slide Number Placeholder 8"/>
          <p:cNvSpPr>
            <a:spLocks noGrp="1"/>
          </p:cNvSpPr>
          <p:nvPr>
            <p:ph type="sldNum" sz="quarter" idx="12"/>
          </p:nvPr>
        </p:nvSpPr>
        <p:spPr/>
        <p:txBody>
          <a:body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40657479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48C78D-6C2C-49C7-A880-01747238A30D}"/>
              </a:ext>
            </a:extLst>
          </p:cNvPr>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28321174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dirty="0"/>
          </a:p>
        </p:txBody>
      </p:sp>
      <p:sp>
        <p:nvSpPr>
          <p:cNvPr id="3" name="Footer Placeholder 2"/>
          <p:cNvSpPr>
            <a:spLocks noGrp="1"/>
          </p:cNvSpPr>
          <p:nvPr>
            <p:ph type="ftr" sz="quarter" idx="11"/>
          </p:nvPr>
        </p:nvSpPr>
        <p:spPr/>
        <p:txBody>
          <a:bodyPr/>
          <a:lstStyle/>
          <a:p>
            <a:endParaRPr lang="lv-LV" dirty="0"/>
          </a:p>
        </p:txBody>
      </p:sp>
      <p:sp>
        <p:nvSpPr>
          <p:cNvPr id="4" name="Slide Number Placeholder 3"/>
          <p:cNvSpPr>
            <a:spLocks noGrp="1"/>
          </p:cNvSpPr>
          <p:nvPr>
            <p:ph type="sldNum" sz="quarter" idx="12"/>
          </p:nvPr>
        </p:nvSpPr>
        <p:spPr/>
        <p:txBody>
          <a:body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40336058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6" cy="2275840"/>
          </a:xfrm>
        </p:spPr>
        <p:txBody>
          <a:bodyPr anchor="b"/>
          <a:lstStyle>
            <a:lvl1pPr>
              <a:defRPr sz="4551"/>
            </a:lvl1pPr>
          </a:lstStyle>
          <a:p>
            <a:r>
              <a:rPr lang="en-US"/>
              <a:t>Click to edit Master title style</a:t>
            </a:r>
            <a:endParaRPr lang="en-US" dirty="0"/>
          </a:p>
        </p:txBody>
      </p:sp>
      <p:sp>
        <p:nvSpPr>
          <p:cNvPr id="3" name="Content Placeholder 2"/>
          <p:cNvSpPr>
            <a:spLocks noGrp="1"/>
          </p:cNvSpPr>
          <p:nvPr>
            <p:ph idx="1"/>
          </p:nvPr>
        </p:nvSpPr>
        <p:spPr>
          <a:xfrm>
            <a:off x="7371870" y="1404338"/>
            <a:ext cx="8778508" cy="6931378"/>
          </a:xfrm>
        </p:spPr>
        <p:txBody>
          <a:bodyPr/>
          <a:lstStyle>
            <a:lvl1pPr>
              <a:defRPr sz="4551">
                <a:solidFill>
                  <a:schemeClr val="tx1"/>
                </a:solidFill>
              </a:defRPr>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30755264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6" cy="2275840"/>
          </a:xfrm>
        </p:spPr>
        <p:txBody>
          <a:bodyPr anchor="b"/>
          <a:lstStyle>
            <a:lvl1pPr>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7371870" y="1404338"/>
            <a:ext cx="8778508"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300220577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theme" Target="../theme/theme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07A163-E607-4248-A848-E09D4CDBE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825" y="0"/>
            <a:ext cx="4888419" cy="4888419"/>
          </a:xfrm>
          <a:prstGeom prst="rect">
            <a:avLst/>
          </a:prstGeom>
        </p:spPr>
      </p:pic>
      <p:pic>
        <p:nvPicPr>
          <p:cNvPr id="3" name="Picture 2">
            <a:extLst>
              <a:ext uri="{FF2B5EF4-FFF2-40B4-BE49-F238E27FC236}">
                <a16:creationId xmlns:a16="http://schemas.microsoft.com/office/drawing/2014/main" id="{DFE0231B-EE67-41D7-A009-2B192D50DB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9442077"/>
            <a:ext cx="17340263" cy="311523"/>
          </a:xfrm>
          <a:prstGeom prst="rect">
            <a:avLst/>
          </a:prstGeom>
        </p:spPr>
      </p:pic>
    </p:spTree>
    <p:extLst>
      <p:ext uri="{BB962C8B-B14F-4D97-AF65-F5344CB8AC3E}">
        <p14:creationId xmlns:p14="http://schemas.microsoft.com/office/powerpoint/2010/main" val="193094302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C764DE79-268F-4C1A-8933-263129D2AF90}" type="datetimeFigureOut">
              <a:rPr lang="en-US" dirty="0"/>
              <a:t>6/5/2019</a:t>
            </a:fld>
            <a:endParaRPr lang="en-US" dirty="0"/>
          </a:p>
        </p:txBody>
      </p:sp>
      <p:sp>
        <p:nvSpPr>
          <p:cNvPr id="5" name="Footer Placeholder 4"/>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86CB4B4D-7CA3-9044-876B-883B54F8677D}" type="slidenum">
              <a:rPr lang="lv-LV" smtClean="0"/>
              <a:t>‹#›</a:t>
            </a:fld>
            <a:endParaRPr lang="lv-LV"/>
          </a:p>
        </p:txBody>
      </p:sp>
    </p:spTree>
    <p:extLst>
      <p:ext uri="{BB962C8B-B14F-4D97-AF65-F5344CB8AC3E}">
        <p14:creationId xmlns:p14="http://schemas.microsoft.com/office/powerpoint/2010/main" val="2833564815"/>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82" r:id="rId11"/>
    <p:sldLayoutId id="2147483685" r:id="rId12"/>
  </p:sldLayoutIdLst>
  <p:txStyles>
    <p:titleStyle>
      <a:lvl1pPr algn="l" defTabSz="1300460" rtl="0" eaLnBrk="1" latinLnBrk="0" hangingPunct="1">
        <a:lnSpc>
          <a:spcPct val="90000"/>
        </a:lnSpc>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2400" kern="12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975345"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1625575"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2275804"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2926034" indent="-325115" algn="l" defTabSz="1300460" rtl="0" eaLnBrk="1" latinLnBrk="0" hangingPunct="1">
        <a:lnSpc>
          <a:spcPct val="90000"/>
        </a:lnSpc>
        <a:spcBef>
          <a:spcPts val="711"/>
        </a:spcBef>
        <a:buFont typeface="Arial" panose="020B0604020202020204" pitchFamily="34" charset="0"/>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15404C-27D6-4223-9B62-053541F4C0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 y="9430448"/>
            <a:ext cx="17425607" cy="323153"/>
          </a:xfrm>
          <a:prstGeom prst="rect">
            <a:avLst/>
          </a:prstGeom>
        </p:spPr>
      </p:pic>
      <p:pic>
        <p:nvPicPr>
          <p:cNvPr id="10" name="Picture 9">
            <a:extLst>
              <a:ext uri="{FF2B5EF4-FFF2-40B4-BE49-F238E27FC236}">
                <a16:creationId xmlns:a16="http://schemas.microsoft.com/office/drawing/2014/main" id="{6507A163-E607-4248-A848-E09D4CDBE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825" y="0"/>
            <a:ext cx="4888419" cy="4888419"/>
          </a:xfrm>
          <a:prstGeom prst="rect">
            <a:avLst/>
          </a:prstGeom>
        </p:spPr>
      </p:pic>
      <p:sp>
        <p:nvSpPr>
          <p:cNvPr id="4" name="TextBox 3">
            <a:extLst>
              <a:ext uri="{FF2B5EF4-FFF2-40B4-BE49-F238E27FC236}">
                <a16:creationId xmlns:a16="http://schemas.microsoft.com/office/drawing/2014/main" id="{197CB8E8-8314-48BA-A3C8-929632BE6933}"/>
              </a:ext>
            </a:extLst>
          </p:cNvPr>
          <p:cNvSpPr txBox="1"/>
          <p:nvPr/>
        </p:nvSpPr>
        <p:spPr>
          <a:xfrm>
            <a:off x="6342597" y="7710231"/>
            <a:ext cx="2505744" cy="369332"/>
          </a:xfrm>
          <a:prstGeom prst="rect">
            <a:avLst/>
          </a:prstGeom>
          <a:noFill/>
        </p:spPr>
        <p:txBody>
          <a:bodyPr wrap="square" rtlCol="0">
            <a:spAutoFit/>
          </a:bodyPr>
          <a:lstStyle/>
          <a:p>
            <a:pPr algn="l"/>
            <a:endParaRPr lang="en-US" sz="1800" b="0" dirty="0">
              <a:latin typeface="+mj-lt"/>
            </a:endParaRPr>
          </a:p>
        </p:txBody>
      </p:sp>
      <p:sp>
        <p:nvSpPr>
          <p:cNvPr id="5" name="Rectangle 4">
            <a:extLst>
              <a:ext uri="{FF2B5EF4-FFF2-40B4-BE49-F238E27FC236}">
                <a16:creationId xmlns:a16="http://schemas.microsoft.com/office/drawing/2014/main" id="{6C75BFAB-954B-4D48-A7F3-7F459139931D}"/>
              </a:ext>
            </a:extLst>
          </p:cNvPr>
          <p:cNvSpPr/>
          <p:nvPr/>
        </p:nvSpPr>
        <p:spPr>
          <a:xfrm>
            <a:off x="7475422" y="6520522"/>
            <a:ext cx="2364750" cy="338554"/>
          </a:xfrm>
          <a:prstGeom prst="rect">
            <a:avLst/>
          </a:prstGeom>
        </p:spPr>
        <p:txBody>
          <a:bodyPr wrap="none">
            <a:spAutoFit/>
          </a:bodyPr>
          <a:lstStyle/>
          <a:p>
            <a:pPr algn="l"/>
            <a:r>
              <a:rPr lang="lv-LV" sz="1600" b="1" dirty="0"/>
              <a:t>Ekonomikas ministrija</a:t>
            </a:r>
            <a:endParaRPr lang="en-US" sz="1600" b="1" dirty="0"/>
          </a:p>
        </p:txBody>
      </p:sp>
      <p:sp>
        <p:nvSpPr>
          <p:cNvPr id="6" name="Rectangle 5">
            <a:extLst>
              <a:ext uri="{FF2B5EF4-FFF2-40B4-BE49-F238E27FC236}">
                <a16:creationId xmlns:a16="http://schemas.microsoft.com/office/drawing/2014/main" id="{18DC8D32-D978-4BC3-B63B-B7AF0500CAE8}"/>
              </a:ext>
            </a:extLst>
          </p:cNvPr>
          <p:cNvSpPr/>
          <p:nvPr/>
        </p:nvSpPr>
        <p:spPr>
          <a:xfrm>
            <a:off x="5973220" y="6769306"/>
            <a:ext cx="2786357" cy="369332"/>
          </a:xfrm>
          <a:prstGeom prst="rect">
            <a:avLst/>
          </a:prstGeom>
        </p:spPr>
        <p:txBody>
          <a:bodyPr wrap="square">
            <a:spAutoFit/>
          </a:bodyPr>
          <a:lstStyle/>
          <a:p>
            <a:pPr algn="l"/>
            <a:endParaRPr lang="en-US" sz="1800" b="0" dirty="0">
              <a:latin typeface="+mj-lt"/>
            </a:endParaRPr>
          </a:p>
        </p:txBody>
      </p:sp>
      <p:grpSp>
        <p:nvGrpSpPr>
          <p:cNvPr id="7" name="Group 6">
            <a:extLst>
              <a:ext uri="{FF2B5EF4-FFF2-40B4-BE49-F238E27FC236}">
                <a16:creationId xmlns:a16="http://schemas.microsoft.com/office/drawing/2014/main" id="{58D17169-B25F-4542-94E2-0391A62AE000}"/>
              </a:ext>
            </a:extLst>
          </p:cNvPr>
          <p:cNvGrpSpPr/>
          <p:nvPr/>
        </p:nvGrpSpPr>
        <p:grpSpPr>
          <a:xfrm>
            <a:off x="7366085" y="7006796"/>
            <a:ext cx="252717" cy="1804107"/>
            <a:chOff x="7251821" y="6799607"/>
            <a:chExt cx="252717" cy="1804107"/>
          </a:xfrm>
        </p:grpSpPr>
        <p:pic>
          <p:nvPicPr>
            <p:cNvPr id="9" name="Picture 8">
              <a:extLst>
                <a:ext uri="{FF2B5EF4-FFF2-40B4-BE49-F238E27FC236}">
                  <a16:creationId xmlns:a16="http://schemas.microsoft.com/office/drawing/2014/main" id="{0DBE2511-3552-4D88-94D1-073ACD5FC0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764" y="6799607"/>
              <a:ext cx="194390" cy="194390"/>
            </a:xfrm>
            <a:prstGeom prst="rect">
              <a:avLst/>
            </a:prstGeom>
          </p:spPr>
        </p:pic>
        <p:pic>
          <p:nvPicPr>
            <p:cNvPr id="11" name="Picture 10">
              <a:extLst>
                <a:ext uri="{FF2B5EF4-FFF2-40B4-BE49-F238E27FC236}">
                  <a16:creationId xmlns:a16="http://schemas.microsoft.com/office/drawing/2014/main" id="{C9DEE3FF-0A50-45EA-BB33-54AD39D3B9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6075" y="7060142"/>
              <a:ext cx="200685" cy="200685"/>
            </a:xfrm>
            <a:prstGeom prst="rect">
              <a:avLst/>
            </a:prstGeom>
          </p:spPr>
        </p:pic>
        <p:pic>
          <p:nvPicPr>
            <p:cNvPr id="12" name="Picture 11">
              <a:extLst>
                <a:ext uri="{FF2B5EF4-FFF2-40B4-BE49-F238E27FC236}">
                  <a16:creationId xmlns:a16="http://schemas.microsoft.com/office/drawing/2014/main" id="{2E98DCCE-62B4-48D1-90FF-FBB1EA3CE6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1257" y="7336679"/>
              <a:ext cx="203479" cy="203479"/>
            </a:xfrm>
            <a:prstGeom prst="rect">
              <a:avLst/>
            </a:prstGeom>
          </p:spPr>
        </p:pic>
        <p:pic>
          <p:nvPicPr>
            <p:cNvPr id="13" name="Picture 12">
              <a:extLst>
                <a:ext uri="{FF2B5EF4-FFF2-40B4-BE49-F238E27FC236}">
                  <a16:creationId xmlns:a16="http://schemas.microsoft.com/office/drawing/2014/main" id="{93D4D000-FC76-4815-9CCE-F56BE5B7FD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2279" y="7621568"/>
              <a:ext cx="202457" cy="202457"/>
            </a:xfrm>
            <a:prstGeom prst="rect">
              <a:avLst/>
            </a:prstGeom>
          </p:spPr>
        </p:pic>
        <p:pic>
          <p:nvPicPr>
            <p:cNvPr id="14" name="Picture 13">
              <a:extLst>
                <a:ext uri="{FF2B5EF4-FFF2-40B4-BE49-F238E27FC236}">
                  <a16:creationId xmlns:a16="http://schemas.microsoft.com/office/drawing/2014/main" id="{CC2BF5A1-8169-4BC9-B77C-B96869C353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1821" y="8132869"/>
              <a:ext cx="214710" cy="214710"/>
            </a:xfrm>
            <a:prstGeom prst="rect">
              <a:avLst/>
            </a:prstGeom>
          </p:spPr>
        </p:pic>
        <p:pic>
          <p:nvPicPr>
            <p:cNvPr id="15" name="Picture 14">
              <a:extLst>
                <a:ext uri="{FF2B5EF4-FFF2-40B4-BE49-F238E27FC236}">
                  <a16:creationId xmlns:a16="http://schemas.microsoft.com/office/drawing/2014/main" id="{2059ABEA-735E-4608-A9E6-1F584F3D61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72131" y="8425629"/>
              <a:ext cx="178085" cy="178085"/>
            </a:xfrm>
            <a:prstGeom prst="rect">
              <a:avLst/>
            </a:prstGeom>
          </p:spPr>
        </p:pic>
        <p:pic>
          <p:nvPicPr>
            <p:cNvPr id="16" name="Picture 15">
              <a:extLst>
                <a:ext uri="{FF2B5EF4-FFF2-40B4-BE49-F238E27FC236}">
                  <a16:creationId xmlns:a16="http://schemas.microsoft.com/office/drawing/2014/main" id="{5EBC7F97-F366-4ABE-9414-FA344A519F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62476" y="7848270"/>
              <a:ext cx="242062" cy="242062"/>
            </a:xfrm>
            <a:prstGeom prst="rect">
              <a:avLst/>
            </a:prstGeom>
          </p:spPr>
        </p:pic>
      </p:grpSp>
      <p:sp>
        <p:nvSpPr>
          <p:cNvPr id="17" name="Rectangle 16">
            <a:extLst>
              <a:ext uri="{FF2B5EF4-FFF2-40B4-BE49-F238E27FC236}">
                <a16:creationId xmlns:a16="http://schemas.microsoft.com/office/drawing/2014/main" id="{279AEE46-BCD5-421D-A774-82EFA7AF443B}"/>
              </a:ext>
            </a:extLst>
          </p:cNvPr>
          <p:cNvSpPr/>
          <p:nvPr/>
        </p:nvSpPr>
        <p:spPr>
          <a:xfrm>
            <a:off x="7636469" y="6901757"/>
            <a:ext cx="3603511" cy="2031325"/>
          </a:xfrm>
          <a:prstGeom prst="rect">
            <a:avLst/>
          </a:prstGeom>
        </p:spPr>
        <p:txBody>
          <a:bodyPr wrap="square">
            <a:spAutoFit/>
          </a:bodyPr>
          <a:lstStyle/>
          <a:p>
            <a:pPr algn="l"/>
            <a:r>
              <a:rPr lang="en-US" sz="1800" b="0" dirty="0" err="1">
                <a:latin typeface="+mj-lt"/>
              </a:rPr>
              <a:t>Brīvības</a:t>
            </a:r>
            <a:r>
              <a:rPr lang="en-US" sz="1800" b="0" dirty="0">
                <a:latin typeface="+mj-lt"/>
              </a:rPr>
              <a:t> </a:t>
            </a:r>
            <a:r>
              <a:rPr lang="lv-LV" sz="1800" b="0" dirty="0">
                <a:latin typeface="+mj-lt"/>
              </a:rPr>
              <a:t>iela</a:t>
            </a:r>
            <a:r>
              <a:rPr lang="en-US" sz="1800" b="0" dirty="0">
                <a:latin typeface="+mj-lt"/>
              </a:rPr>
              <a:t> 55, R</a:t>
            </a:r>
            <a:r>
              <a:rPr lang="lv-LV" sz="1800" b="0" dirty="0">
                <a:latin typeface="+mj-lt"/>
              </a:rPr>
              <a:t>ī</a:t>
            </a:r>
            <a:r>
              <a:rPr lang="en-US" sz="1800" b="0" dirty="0" err="1">
                <a:latin typeface="+mj-lt"/>
              </a:rPr>
              <a:t>ga</a:t>
            </a:r>
            <a:r>
              <a:rPr lang="en-US" sz="1800" b="0" dirty="0">
                <a:latin typeface="+mj-lt"/>
              </a:rPr>
              <a:t>, LV-1519, Latvia</a:t>
            </a:r>
          </a:p>
          <a:p>
            <a:pPr algn="l"/>
            <a:r>
              <a:rPr lang="en-US" sz="1800" b="0" dirty="0">
                <a:latin typeface="+mj-lt"/>
              </a:rPr>
              <a:t>+371 67013100</a:t>
            </a:r>
          </a:p>
          <a:p>
            <a:pPr algn="l"/>
            <a:r>
              <a:rPr lang="en-US" sz="1800" b="0" dirty="0">
                <a:latin typeface="+mj-lt"/>
              </a:rPr>
              <a:t>pasts@em.gov.lv</a:t>
            </a:r>
          </a:p>
          <a:p>
            <a:pPr algn="l"/>
            <a:r>
              <a:rPr lang="en-US" sz="1800" b="0" dirty="0">
                <a:latin typeface="+mj-lt"/>
              </a:rPr>
              <a:t>www.em.gov.lv</a:t>
            </a:r>
            <a:endParaRPr lang="lv-LV" sz="1800" b="0" dirty="0">
              <a:latin typeface="+mj-lt"/>
            </a:endParaRPr>
          </a:p>
          <a:p>
            <a:pPr algn="l"/>
            <a:r>
              <a:rPr lang="en-US" sz="1800" b="0" dirty="0">
                <a:latin typeface="+mj-lt"/>
              </a:rPr>
              <a:t>@</a:t>
            </a:r>
            <a:r>
              <a:rPr lang="en-US" sz="1800" b="0" dirty="0" err="1">
                <a:latin typeface="+mj-lt"/>
              </a:rPr>
              <a:t>EM_gov_lv</a:t>
            </a:r>
            <a:r>
              <a:rPr lang="en-US" sz="1800" b="0" dirty="0">
                <a:latin typeface="+mj-lt"/>
              </a:rPr>
              <a:t>, @</a:t>
            </a:r>
            <a:r>
              <a:rPr lang="en-US" sz="1800" b="0" dirty="0" err="1">
                <a:latin typeface="+mj-lt"/>
              </a:rPr>
              <a:t>siltinam</a:t>
            </a:r>
            <a:endParaRPr lang="lv-LV" sz="1800" b="0" dirty="0">
              <a:latin typeface="+mj-lt"/>
            </a:endParaRPr>
          </a:p>
          <a:p>
            <a:pPr algn="l"/>
            <a:r>
              <a:rPr lang="lv-LV" sz="1800" b="0" dirty="0">
                <a:latin typeface="+mj-lt"/>
              </a:rPr>
              <a:t>/</a:t>
            </a:r>
            <a:r>
              <a:rPr lang="en-US" sz="1800" b="0" dirty="0" err="1">
                <a:latin typeface="+mj-lt"/>
              </a:rPr>
              <a:t>ekonomikasministrija</a:t>
            </a:r>
            <a:endParaRPr lang="lv-LV" sz="1800" b="0" dirty="0">
              <a:latin typeface="+mj-lt"/>
            </a:endParaRPr>
          </a:p>
          <a:p>
            <a:pPr algn="l"/>
            <a:r>
              <a:rPr lang="lv-LV" sz="1800" b="0" dirty="0">
                <a:latin typeface="+mj-lt"/>
              </a:rPr>
              <a:t>/</a:t>
            </a:r>
            <a:r>
              <a:rPr lang="en-US" sz="1800" b="0" dirty="0" err="1">
                <a:latin typeface="+mj-lt"/>
              </a:rPr>
              <a:t>ekonomikasministrija</a:t>
            </a:r>
            <a:endParaRPr lang="en-US" sz="1800" b="0" dirty="0">
              <a:latin typeface="+mj-lt"/>
            </a:endParaRPr>
          </a:p>
        </p:txBody>
      </p:sp>
      <p:sp>
        <p:nvSpPr>
          <p:cNvPr id="18" name="TextBox 17">
            <a:extLst>
              <a:ext uri="{FF2B5EF4-FFF2-40B4-BE49-F238E27FC236}">
                <a16:creationId xmlns:a16="http://schemas.microsoft.com/office/drawing/2014/main" id="{FD710260-9E98-4E35-9C79-12A7D35E14DA}"/>
              </a:ext>
            </a:extLst>
          </p:cNvPr>
          <p:cNvSpPr txBox="1"/>
          <p:nvPr/>
        </p:nvSpPr>
        <p:spPr>
          <a:xfrm>
            <a:off x="7025779" y="4813723"/>
            <a:ext cx="3264035" cy="923330"/>
          </a:xfrm>
          <a:prstGeom prst="rect">
            <a:avLst/>
          </a:prstGeom>
          <a:noFill/>
        </p:spPr>
        <p:txBody>
          <a:bodyPr wrap="none" rtlCol="0">
            <a:spAutoFit/>
          </a:bodyPr>
          <a:lstStyle/>
          <a:p>
            <a:r>
              <a:rPr lang="lv-LV" sz="5400" dirty="0">
                <a:solidFill>
                  <a:srgbClr val="00869D"/>
                </a:solidFill>
                <a:latin typeface="Verdana" panose="020B0604030504040204" pitchFamily="34" charset="0"/>
                <a:ea typeface="Verdana" panose="020B0604030504040204" pitchFamily="34" charset="0"/>
                <a:cs typeface="Verdana" panose="020B0604030504040204" pitchFamily="34" charset="0"/>
              </a:rPr>
              <a:t>Paldies!</a:t>
            </a:r>
          </a:p>
        </p:txBody>
      </p:sp>
    </p:spTree>
    <p:extLst>
      <p:ext uri="{BB962C8B-B14F-4D97-AF65-F5344CB8AC3E}">
        <p14:creationId xmlns:p14="http://schemas.microsoft.com/office/powerpoint/2010/main" val="36750968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07A163-E607-4248-A848-E09D4CDBE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826" y="0"/>
            <a:ext cx="4888420" cy="4888420"/>
          </a:xfrm>
          <a:prstGeom prst="rect">
            <a:avLst/>
          </a:prstGeom>
        </p:spPr>
      </p:pic>
      <p:pic>
        <p:nvPicPr>
          <p:cNvPr id="3" name="Picture 2">
            <a:extLst>
              <a:ext uri="{FF2B5EF4-FFF2-40B4-BE49-F238E27FC236}">
                <a16:creationId xmlns:a16="http://schemas.microsoft.com/office/drawing/2014/main" id="{DFE0231B-EE67-41D7-A009-2B192D50DB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9442078"/>
            <a:ext cx="17340263" cy="311524"/>
          </a:xfrm>
          <a:prstGeom prst="rect">
            <a:avLst/>
          </a:prstGeom>
        </p:spPr>
      </p:pic>
    </p:spTree>
    <p:extLst>
      <p:ext uri="{BB962C8B-B14F-4D97-AF65-F5344CB8AC3E}">
        <p14:creationId xmlns:p14="http://schemas.microsoft.com/office/powerpoint/2010/main" val="2093258490"/>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9" algn="l" defTabSz="914354" rtl="0" eaLnBrk="1" latinLnBrk="0" hangingPunct="1">
        <a:lnSpc>
          <a:spcPct val="90000"/>
        </a:lnSpc>
        <a:spcBef>
          <a:spcPts val="501"/>
        </a:spcBef>
        <a:buFont typeface="Arial" panose="020B0604020202020204" pitchFamily="34" charset="0"/>
        <a:buChar char="•"/>
        <a:defRPr sz="2399" kern="1200">
          <a:solidFill>
            <a:schemeClr val="tx1"/>
          </a:solidFill>
          <a:latin typeface="+mn-lt"/>
          <a:ea typeface="+mn-ea"/>
          <a:cs typeface="+mn-cs"/>
        </a:defRPr>
      </a:lvl2pPr>
      <a:lvl3pPr marL="1142941" indent="-228589" algn="l" defTabSz="914354"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119"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4pPr>
      <a:lvl5pPr marL="2057295"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5pPr>
      <a:lvl6pPr marL="2514471"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6pPr>
      <a:lvl7pPr marL="2971649"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7pPr>
      <a:lvl8pPr marL="3428825"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8pPr>
      <a:lvl9pPr marL="3886001" indent="-228589" algn="l" defTabSz="914354"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9pPr>
    </p:bodyStyle>
    <p:otherStyle>
      <a:defPPr>
        <a:defRPr lang="lv-LV"/>
      </a:defPPr>
      <a:lvl1pPr marL="0" algn="l" defTabSz="914354" rtl="0" eaLnBrk="1" latinLnBrk="0" hangingPunct="1">
        <a:defRPr sz="1801" kern="1200">
          <a:solidFill>
            <a:schemeClr val="tx1"/>
          </a:solidFill>
          <a:latin typeface="+mn-lt"/>
          <a:ea typeface="+mn-ea"/>
          <a:cs typeface="+mn-cs"/>
        </a:defRPr>
      </a:lvl1pPr>
      <a:lvl2pPr marL="457176"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0" algn="l" defTabSz="914354" rtl="0" eaLnBrk="1" latinLnBrk="0" hangingPunct="1">
        <a:defRPr sz="1801" kern="1200">
          <a:solidFill>
            <a:schemeClr val="tx1"/>
          </a:solidFill>
          <a:latin typeface="+mn-lt"/>
          <a:ea typeface="+mn-ea"/>
          <a:cs typeface="+mn-cs"/>
        </a:defRPr>
      </a:lvl4pPr>
      <a:lvl5pPr marL="1828706" algn="l" defTabSz="914354" rtl="0" eaLnBrk="1" latinLnBrk="0" hangingPunct="1">
        <a:defRPr sz="1801" kern="1200">
          <a:solidFill>
            <a:schemeClr val="tx1"/>
          </a:solidFill>
          <a:latin typeface="+mn-lt"/>
          <a:ea typeface="+mn-ea"/>
          <a:cs typeface="+mn-cs"/>
        </a:defRPr>
      </a:lvl5pPr>
      <a:lvl6pPr marL="2285884" algn="l" defTabSz="914354" rtl="0" eaLnBrk="1" latinLnBrk="0" hangingPunct="1">
        <a:defRPr sz="1801" kern="1200">
          <a:solidFill>
            <a:schemeClr val="tx1"/>
          </a:solidFill>
          <a:latin typeface="+mn-lt"/>
          <a:ea typeface="+mn-ea"/>
          <a:cs typeface="+mn-cs"/>
        </a:defRPr>
      </a:lvl6pPr>
      <a:lvl7pPr marL="2743060" algn="l" defTabSz="914354" rtl="0" eaLnBrk="1" latinLnBrk="0" hangingPunct="1">
        <a:defRPr sz="1801" kern="1200">
          <a:solidFill>
            <a:schemeClr val="tx1"/>
          </a:solidFill>
          <a:latin typeface="+mn-lt"/>
          <a:ea typeface="+mn-ea"/>
          <a:cs typeface="+mn-cs"/>
        </a:defRPr>
      </a:lvl7pPr>
      <a:lvl8pPr marL="3200236" algn="l" defTabSz="914354" rtl="0" eaLnBrk="1" latinLnBrk="0" hangingPunct="1">
        <a:defRPr sz="1801" kern="1200">
          <a:solidFill>
            <a:schemeClr val="tx1"/>
          </a:solidFill>
          <a:latin typeface="+mn-lt"/>
          <a:ea typeface="+mn-ea"/>
          <a:cs typeface="+mn-cs"/>
        </a:defRPr>
      </a:lvl8pPr>
      <a:lvl9pPr marL="3657413" algn="l" defTabSz="91435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8.xml"/><Relationship Id="rId16"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0.JP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3.pn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14/relationships/chartEx" Target="../charts/chartEx1.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6.xml"/><Relationship Id="rId16" Type="http://schemas.openxmlformats.org/officeDocument/2006/relationships/image" Target="../media/image28.sv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8B4A-A1F4-4D53-8283-AB9A9FCFD2C7}"/>
              </a:ext>
            </a:extLst>
          </p:cNvPr>
          <p:cNvSpPr>
            <a:spLocks noGrp="1"/>
          </p:cNvSpPr>
          <p:nvPr>
            <p:ph type="ctrTitle"/>
          </p:nvPr>
        </p:nvSpPr>
        <p:spPr>
          <a:xfrm>
            <a:off x="1455580" y="4061528"/>
            <a:ext cx="14429100" cy="2200186"/>
          </a:xfrm>
        </p:spPr>
        <p:txBody>
          <a:bodyPr/>
          <a:lstStyle/>
          <a:p>
            <a:r>
              <a:rPr lang="lv-LV" sz="4000" b="1" dirty="0">
                <a:effectLst>
                  <a:outerShdw blurRad="38100" dist="38100" dir="2700000" algn="tl">
                    <a:srgbClr val="000000">
                      <a:alpha val="43137"/>
                    </a:srgbClr>
                  </a:outerShdw>
                </a:effectLst>
              </a:rPr>
              <a:t>IKT nozares aktualitātes un izaicinājumi </a:t>
            </a:r>
            <a:br>
              <a:rPr lang="lv-LV" sz="4000" b="1" dirty="0">
                <a:effectLst>
                  <a:outerShdw blurRad="38100" dist="38100" dir="2700000" algn="tl">
                    <a:srgbClr val="000000">
                      <a:alpha val="43137"/>
                    </a:srgbClr>
                  </a:outerShdw>
                </a:effectLst>
              </a:rPr>
            </a:br>
            <a:r>
              <a:rPr lang="lv-LV" sz="4000" b="1" dirty="0">
                <a:effectLst>
                  <a:outerShdw blurRad="38100" dist="38100" dir="2700000" algn="tl">
                    <a:srgbClr val="000000">
                      <a:alpha val="43137"/>
                    </a:srgbClr>
                  </a:outerShdw>
                </a:effectLst>
              </a:rPr>
              <a:t>NAP 2021-2027 kontekstā</a:t>
            </a:r>
          </a:p>
        </p:txBody>
      </p:sp>
      <p:sp>
        <p:nvSpPr>
          <p:cNvPr id="3" name="Subtitle 2">
            <a:extLst>
              <a:ext uri="{FF2B5EF4-FFF2-40B4-BE49-F238E27FC236}">
                <a16:creationId xmlns:a16="http://schemas.microsoft.com/office/drawing/2014/main" id="{8971AD60-13ED-4C3F-B331-1306009ACB6C}"/>
              </a:ext>
            </a:extLst>
          </p:cNvPr>
          <p:cNvSpPr>
            <a:spLocks noGrp="1"/>
          </p:cNvSpPr>
          <p:nvPr>
            <p:ph type="subTitle" idx="1"/>
          </p:nvPr>
        </p:nvSpPr>
        <p:spPr>
          <a:xfrm>
            <a:off x="2166937" y="7937711"/>
            <a:ext cx="13006387" cy="461073"/>
          </a:xfrm>
        </p:spPr>
        <p:txBody>
          <a:bodyPr/>
          <a:lstStyle/>
          <a:p>
            <a:r>
              <a:rPr lang="lv-LV" dirty="0"/>
              <a:t>Raimonds Aleksejenko</a:t>
            </a:r>
          </a:p>
        </p:txBody>
      </p:sp>
    </p:spTree>
    <p:extLst>
      <p:ext uri="{BB962C8B-B14F-4D97-AF65-F5344CB8AC3E}">
        <p14:creationId xmlns:p14="http://schemas.microsoft.com/office/powerpoint/2010/main" val="31450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074D98B-8375-47BB-9E49-9363BE48AB89}"/>
              </a:ext>
            </a:extLst>
          </p:cNvPr>
          <p:cNvSpPr/>
          <p:nvPr/>
        </p:nvSpPr>
        <p:spPr>
          <a:xfrm>
            <a:off x="1077797" y="4685708"/>
            <a:ext cx="2629117" cy="127503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0ABB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FFFFFF"/>
              </a:solidFill>
              <a:uFillTx/>
              <a:latin typeface="Tw Cen MT"/>
            </a:endParaRPr>
          </a:p>
        </p:txBody>
      </p:sp>
      <p:sp>
        <p:nvSpPr>
          <p:cNvPr id="5" name="Rectangle: Rounded Corners 7">
            <a:extLst>
              <a:ext uri="{FF2B5EF4-FFF2-40B4-BE49-F238E27FC236}">
                <a16:creationId xmlns:a16="http://schemas.microsoft.com/office/drawing/2014/main" id="{8EF14765-1AE8-465A-A390-BAB1969D6DE4}"/>
              </a:ext>
            </a:extLst>
          </p:cNvPr>
          <p:cNvSpPr/>
          <p:nvPr/>
        </p:nvSpPr>
        <p:spPr>
          <a:xfrm>
            <a:off x="1077797" y="3111980"/>
            <a:ext cx="2652851" cy="136910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0ABB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0" u="none" strike="noStrike" kern="1200" cap="none" spc="0" baseline="0">
              <a:solidFill>
                <a:srgbClr val="FFFFFF"/>
              </a:solidFill>
              <a:uFillTx/>
              <a:latin typeface="Tw Cen MT"/>
            </a:endParaRPr>
          </a:p>
        </p:txBody>
      </p:sp>
      <p:sp>
        <p:nvSpPr>
          <p:cNvPr id="6" name="TextBox 8">
            <a:extLst>
              <a:ext uri="{FF2B5EF4-FFF2-40B4-BE49-F238E27FC236}">
                <a16:creationId xmlns:a16="http://schemas.microsoft.com/office/drawing/2014/main" id="{8E86982A-EA15-4C1F-9DA9-0316468A76A4}"/>
              </a:ext>
            </a:extLst>
          </p:cNvPr>
          <p:cNvSpPr txBox="1"/>
          <p:nvPr/>
        </p:nvSpPr>
        <p:spPr>
          <a:xfrm>
            <a:off x="6253571" y="2352493"/>
            <a:ext cx="2053841" cy="400110"/>
          </a:xfrm>
          <a:prstGeom prst="rect">
            <a:avLst/>
          </a:prstGeom>
          <a:solidFill>
            <a:schemeClr val="bg1"/>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2000" b="1" i="0" u="none" strike="noStrike" kern="1200" cap="all" spc="0" baseline="0" dirty="0">
                <a:solidFill>
                  <a:srgbClr val="203864"/>
                </a:solidFill>
                <a:uFillTx/>
                <a:latin typeface="Helvetica Light"/>
                <a:cs typeface="Times New Roman" pitchFamily="18"/>
              </a:rPr>
              <a:t>Starpnozaru</a:t>
            </a:r>
          </a:p>
        </p:txBody>
      </p:sp>
      <p:sp>
        <p:nvSpPr>
          <p:cNvPr id="7" name="TextBox 9">
            <a:extLst>
              <a:ext uri="{FF2B5EF4-FFF2-40B4-BE49-F238E27FC236}">
                <a16:creationId xmlns:a16="http://schemas.microsoft.com/office/drawing/2014/main" id="{FA835E12-150A-4771-A2E7-E75A8FA692A5}"/>
              </a:ext>
            </a:extLst>
          </p:cNvPr>
          <p:cNvSpPr txBox="1"/>
          <p:nvPr/>
        </p:nvSpPr>
        <p:spPr>
          <a:xfrm>
            <a:off x="4263002" y="2333073"/>
            <a:ext cx="1605050" cy="400110"/>
          </a:xfrm>
          <a:prstGeom prst="rect">
            <a:avLst/>
          </a:prstGeom>
          <a:solidFill>
            <a:schemeClr val="bg1"/>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2000" b="1" i="0" u="none" strike="noStrike" kern="1200" cap="all" spc="0" baseline="0" dirty="0">
                <a:solidFill>
                  <a:srgbClr val="203864"/>
                </a:solidFill>
                <a:uFillTx/>
                <a:latin typeface="Helvetica Light"/>
                <a:cs typeface="Times New Roman" pitchFamily="18"/>
              </a:rPr>
              <a:t>Nozares</a:t>
            </a:r>
          </a:p>
        </p:txBody>
      </p:sp>
      <p:sp>
        <p:nvSpPr>
          <p:cNvPr id="8" name="TextBox 7">
            <a:extLst>
              <a:ext uri="{FF2B5EF4-FFF2-40B4-BE49-F238E27FC236}">
                <a16:creationId xmlns:a16="http://schemas.microsoft.com/office/drawing/2014/main" id="{AA71A6CE-3291-4DD9-B495-F2EC625B99D7}"/>
              </a:ext>
            </a:extLst>
          </p:cNvPr>
          <p:cNvSpPr txBox="1"/>
          <p:nvPr/>
        </p:nvSpPr>
        <p:spPr>
          <a:xfrm>
            <a:off x="1481663" y="3435461"/>
            <a:ext cx="1808088"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b="0" i="0" u="none" strike="noStrike" kern="1200" cap="none" spc="0" baseline="0" dirty="0">
                <a:solidFill>
                  <a:srgbClr val="203864"/>
                </a:solidFill>
                <a:uFillTx/>
                <a:latin typeface="Helvetica Light"/>
                <a:cs typeface="Times New Roman" pitchFamily="18"/>
              </a:rPr>
              <a:t>Nacionālā līmeņa klasteri</a:t>
            </a:r>
          </a:p>
        </p:txBody>
      </p:sp>
      <p:sp>
        <p:nvSpPr>
          <p:cNvPr id="9" name="TextBox 8">
            <a:extLst>
              <a:ext uri="{FF2B5EF4-FFF2-40B4-BE49-F238E27FC236}">
                <a16:creationId xmlns:a16="http://schemas.microsoft.com/office/drawing/2014/main" id="{9B1079A8-0833-4500-9FAF-258B4E479484}"/>
              </a:ext>
            </a:extLst>
          </p:cNvPr>
          <p:cNvSpPr txBox="1"/>
          <p:nvPr/>
        </p:nvSpPr>
        <p:spPr>
          <a:xfrm>
            <a:off x="1482065" y="4938030"/>
            <a:ext cx="172266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b="0" i="0" u="none" strike="noStrike" kern="1200" cap="none" spc="0" baseline="0" dirty="0">
                <a:solidFill>
                  <a:srgbClr val="203864"/>
                </a:solidFill>
                <a:uFillTx/>
                <a:latin typeface="Helvetica Light"/>
                <a:cs typeface="Times New Roman" pitchFamily="18"/>
              </a:rPr>
              <a:t>Reģionālā līmeņa klasteri</a:t>
            </a:r>
          </a:p>
        </p:txBody>
      </p:sp>
      <p:sp>
        <p:nvSpPr>
          <p:cNvPr id="10" name="Rectangle 36">
            <a:extLst>
              <a:ext uri="{FF2B5EF4-FFF2-40B4-BE49-F238E27FC236}">
                <a16:creationId xmlns:a16="http://schemas.microsoft.com/office/drawing/2014/main" id="{82FB8615-711B-411D-937F-B53D8167B3B2}"/>
              </a:ext>
            </a:extLst>
          </p:cNvPr>
          <p:cNvSpPr/>
          <p:nvPr/>
        </p:nvSpPr>
        <p:spPr>
          <a:xfrm>
            <a:off x="3204734" y="823864"/>
            <a:ext cx="11484270" cy="784830"/>
          </a:xfrm>
          <a:prstGeom prst="rect">
            <a:avLst/>
          </a:prstGeom>
          <a:noFill/>
          <a:ln cap="flat">
            <a:noFill/>
            <a:prstDash val="solid"/>
          </a:ln>
        </p:spPr>
        <p:txBody>
          <a:bodyPr vert="horz" wrap="squar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4500" kern="1200" dirty="0">
                <a:solidFill>
                  <a:srgbClr val="01859C"/>
                </a:solidFill>
                <a:latin typeface="+mj-lt"/>
              </a:rPr>
              <a:t>DIGITALIZĀCIJAS VEICINĀŠANAS INSTRUMENTI</a:t>
            </a:r>
            <a:endParaRPr lang="lv-LV" sz="4500" b="1" i="0" u="none" strike="noStrike" kern="1200" cap="none" spc="0" baseline="0" dirty="0">
              <a:solidFill>
                <a:srgbClr val="01859C"/>
              </a:solidFill>
              <a:uFillTx/>
              <a:latin typeface="Helvetica Light"/>
            </a:endParaRPr>
          </a:p>
        </p:txBody>
      </p:sp>
      <p:grpSp>
        <p:nvGrpSpPr>
          <p:cNvPr id="11" name="Group 27">
            <a:extLst>
              <a:ext uri="{FF2B5EF4-FFF2-40B4-BE49-F238E27FC236}">
                <a16:creationId xmlns:a16="http://schemas.microsoft.com/office/drawing/2014/main" id="{019CF4B7-3F05-443D-A029-3791575A3A59}"/>
              </a:ext>
            </a:extLst>
          </p:cNvPr>
          <p:cNvGrpSpPr/>
          <p:nvPr/>
        </p:nvGrpSpPr>
        <p:grpSpPr>
          <a:xfrm>
            <a:off x="3821795" y="3055836"/>
            <a:ext cx="4552002" cy="3061292"/>
            <a:chOff x="1641302" y="1888217"/>
            <a:chExt cx="4552002" cy="3061292"/>
          </a:xfrm>
        </p:grpSpPr>
        <p:cxnSp>
          <p:nvCxnSpPr>
            <p:cNvPr id="12" name="Straight Connector 40">
              <a:extLst>
                <a:ext uri="{FF2B5EF4-FFF2-40B4-BE49-F238E27FC236}">
                  <a16:creationId xmlns:a16="http://schemas.microsoft.com/office/drawing/2014/main" id="{B971AB92-243B-41AF-A7B4-8F2394B8A3B1}"/>
                </a:ext>
              </a:extLst>
            </p:cNvPr>
            <p:cNvCxnSpPr/>
            <p:nvPr/>
          </p:nvCxnSpPr>
          <p:spPr>
            <a:xfrm>
              <a:off x="3923763" y="1888217"/>
              <a:ext cx="0" cy="3001098"/>
            </a:xfrm>
            <a:prstGeom prst="straightConnector1">
              <a:avLst/>
            </a:prstGeom>
            <a:noFill/>
            <a:ln w="38103" cap="flat">
              <a:solidFill>
                <a:srgbClr val="F8CBAD"/>
              </a:solidFill>
              <a:custDash>
                <a:ds d="799927" sp="799927"/>
              </a:custDash>
              <a:miter/>
            </a:ln>
          </p:spPr>
        </p:cxnSp>
        <p:cxnSp>
          <p:nvCxnSpPr>
            <p:cNvPr id="13" name="Straight Connector 41">
              <a:extLst>
                <a:ext uri="{FF2B5EF4-FFF2-40B4-BE49-F238E27FC236}">
                  <a16:creationId xmlns:a16="http://schemas.microsoft.com/office/drawing/2014/main" id="{CF4B9E6D-033B-495C-9804-F384B59AC904}"/>
                </a:ext>
              </a:extLst>
            </p:cNvPr>
            <p:cNvCxnSpPr/>
            <p:nvPr/>
          </p:nvCxnSpPr>
          <p:spPr>
            <a:xfrm flipV="1">
              <a:off x="1641302" y="3451110"/>
              <a:ext cx="4552002" cy="11823"/>
            </a:xfrm>
            <a:prstGeom prst="straightConnector1">
              <a:avLst/>
            </a:prstGeom>
            <a:noFill/>
            <a:ln w="38103" cap="flat">
              <a:solidFill>
                <a:srgbClr val="F8CBAD"/>
              </a:solidFill>
              <a:custDash>
                <a:ds d="799927" sp="799927"/>
              </a:custDash>
              <a:miter/>
            </a:ln>
          </p:spPr>
        </p:cxnSp>
        <p:grpSp>
          <p:nvGrpSpPr>
            <p:cNvPr id="14" name="Group 25">
              <a:extLst>
                <a:ext uri="{FF2B5EF4-FFF2-40B4-BE49-F238E27FC236}">
                  <a16:creationId xmlns:a16="http://schemas.microsoft.com/office/drawing/2014/main" id="{438D55F5-E5FD-434A-87E4-36566EF7E6E3}"/>
                </a:ext>
              </a:extLst>
            </p:cNvPr>
            <p:cNvGrpSpPr/>
            <p:nvPr/>
          </p:nvGrpSpPr>
          <p:grpSpPr>
            <a:xfrm>
              <a:off x="1717828" y="1963756"/>
              <a:ext cx="4413159" cy="2985753"/>
              <a:chOff x="1717828" y="1963756"/>
              <a:chExt cx="4413159" cy="2985753"/>
            </a:xfrm>
          </p:grpSpPr>
          <p:pic>
            <p:nvPicPr>
              <p:cNvPr id="15" name="Picture 4" descr="https://www.em.gov.lv/resources/web/images/klasteri/905db59c34fcf567b3d8f24e73f7c0b5_lkbk_lv_x.jpg">
                <a:extLst>
                  <a:ext uri="{FF2B5EF4-FFF2-40B4-BE49-F238E27FC236}">
                    <a16:creationId xmlns:a16="http://schemas.microsoft.com/office/drawing/2014/main" id="{3887DB8B-DC3D-4673-819B-DF678353058D}"/>
                  </a:ext>
                </a:extLst>
              </p:cNvPr>
              <p:cNvPicPr>
                <a:picLocks noChangeAspect="1"/>
              </p:cNvPicPr>
              <p:nvPr/>
            </p:nvPicPr>
            <p:blipFill>
              <a:blip r:embed="rId3"/>
              <a:srcRect/>
              <a:stretch>
                <a:fillRect/>
              </a:stretch>
            </p:blipFill>
            <p:spPr>
              <a:xfrm>
                <a:off x="2668146" y="2989749"/>
                <a:ext cx="1189744" cy="333079"/>
              </a:xfrm>
              <a:prstGeom prst="rect">
                <a:avLst/>
              </a:prstGeom>
              <a:noFill/>
              <a:ln cap="flat">
                <a:noFill/>
              </a:ln>
            </p:spPr>
          </p:pic>
          <p:pic>
            <p:nvPicPr>
              <p:cNvPr id="16" name="Picture 2" descr="https://www.em.gov.lv/resources/web/images/klasteri/klasteris-lv-logo-500x188.png">
                <a:extLst>
                  <a:ext uri="{FF2B5EF4-FFF2-40B4-BE49-F238E27FC236}">
                    <a16:creationId xmlns:a16="http://schemas.microsoft.com/office/drawing/2014/main" id="{619D744F-D45B-4134-A42B-A5E686D13212}"/>
                  </a:ext>
                </a:extLst>
              </p:cNvPr>
              <p:cNvPicPr>
                <a:picLocks noChangeAspect="1"/>
              </p:cNvPicPr>
              <p:nvPr/>
            </p:nvPicPr>
            <p:blipFill>
              <a:blip r:embed="rId4"/>
              <a:srcRect/>
              <a:stretch>
                <a:fillRect/>
              </a:stretch>
            </p:blipFill>
            <p:spPr>
              <a:xfrm>
                <a:off x="2667826" y="3568436"/>
                <a:ext cx="1138299" cy="498613"/>
              </a:xfrm>
              <a:prstGeom prst="rect">
                <a:avLst/>
              </a:prstGeom>
              <a:noFill/>
              <a:ln cap="flat">
                <a:noFill/>
              </a:ln>
            </p:spPr>
          </p:pic>
          <p:pic>
            <p:nvPicPr>
              <p:cNvPr id="17" name="Picture 6" descr="https://www.em.gov.lv/resources/web/images/pi/LV-logo.png">
                <a:extLst>
                  <a:ext uri="{FF2B5EF4-FFF2-40B4-BE49-F238E27FC236}">
                    <a16:creationId xmlns:a16="http://schemas.microsoft.com/office/drawing/2014/main" id="{C66587B7-42A8-4983-B672-5C4816C8B147}"/>
                  </a:ext>
                </a:extLst>
              </p:cNvPr>
              <p:cNvPicPr>
                <a:picLocks noChangeAspect="1"/>
              </p:cNvPicPr>
              <p:nvPr/>
            </p:nvPicPr>
            <p:blipFill>
              <a:blip r:embed="rId5"/>
              <a:srcRect/>
              <a:stretch>
                <a:fillRect/>
              </a:stretch>
            </p:blipFill>
            <p:spPr>
              <a:xfrm>
                <a:off x="4105875" y="4354427"/>
                <a:ext cx="1032357" cy="383234"/>
              </a:xfrm>
              <a:prstGeom prst="rect">
                <a:avLst/>
              </a:prstGeom>
              <a:noFill/>
              <a:ln cap="flat">
                <a:noFill/>
              </a:ln>
            </p:spPr>
          </p:pic>
          <p:pic>
            <p:nvPicPr>
              <p:cNvPr id="18" name="Picture 8" descr="https://www.em.gov.lv/resources/web/images/pi/EnterGauja.jpeg">
                <a:extLst>
                  <a:ext uri="{FF2B5EF4-FFF2-40B4-BE49-F238E27FC236}">
                    <a16:creationId xmlns:a16="http://schemas.microsoft.com/office/drawing/2014/main" id="{5E467D33-D46B-493E-BE8F-94779A7E2CD3}"/>
                  </a:ext>
                </a:extLst>
              </p:cNvPr>
              <p:cNvPicPr>
                <a:picLocks noChangeAspect="1"/>
              </p:cNvPicPr>
              <p:nvPr/>
            </p:nvPicPr>
            <p:blipFill>
              <a:blip r:embed="rId6"/>
              <a:srcRect/>
              <a:stretch>
                <a:fillRect/>
              </a:stretch>
            </p:blipFill>
            <p:spPr>
              <a:xfrm>
                <a:off x="1893484" y="3798317"/>
                <a:ext cx="571298" cy="838477"/>
              </a:xfrm>
              <a:prstGeom prst="rect">
                <a:avLst/>
              </a:prstGeom>
              <a:noFill/>
              <a:ln cap="flat">
                <a:noFill/>
              </a:ln>
            </p:spPr>
          </p:pic>
          <p:pic>
            <p:nvPicPr>
              <p:cNvPr id="19" name="Picture 10" descr="https://www.em.gov.lv/resources/web/images/pi/IT%20Cluster_logo.jpg">
                <a:extLst>
                  <a:ext uri="{FF2B5EF4-FFF2-40B4-BE49-F238E27FC236}">
                    <a16:creationId xmlns:a16="http://schemas.microsoft.com/office/drawing/2014/main" id="{D6E60662-4D16-4232-AFE6-7E946DAF80BB}"/>
                  </a:ext>
                </a:extLst>
              </p:cNvPr>
              <p:cNvPicPr>
                <a:picLocks noChangeAspect="1"/>
              </p:cNvPicPr>
              <p:nvPr/>
            </p:nvPicPr>
            <p:blipFill>
              <a:blip r:embed="rId7"/>
              <a:srcRect/>
              <a:stretch>
                <a:fillRect/>
              </a:stretch>
            </p:blipFill>
            <p:spPr>
              <a:xfrm>
                <a:off x="3265304" y="1983489"/>
                <a:ext cx="599471" cy="930685"/>
              </a:xfrm>
              <a:prstGeom prst="rect">
                <a:avLst/>
              </a:prstGeom>
              <a:noFill/>
              <a:ln cap="flat">
                <a:noFill/>
              </a:ln>
            </p:spPr>
          </p:pic>
          <p:pic>
            <p:nvPicPr>
              <p:cNvPr id="20" name="Picture 12" descr="https://www.em.gov.lv/resources/web/images/pi/logo.png">
                <a:extLst>
                  <a:ext uri="{FF2B5EF4-FFF2-40B4-BE49-F238E27FC236}">
                    <a16:creationId xmlns:a16="http://schemas.microsoft.com/office/drawing/2014/main" id="{F6711EB6-1B50-4663-99A1-DC0CBFB5B984}"/>
                  </a:ext>
                </a:extLst>
              </p:cNvPr>
              <p:cNvPicPr>
                <a:picLocks noChangeAspect="1"/>
              </p:cNvPicPr>
              <p:nvPr/>
            </p:nvPicPr>
            <p:blipFill>
              <a:blip r:embed="rId8"/>
              <a:srcRect/>
              <a:stretch>
                <a:fillRect/>
              </a:stretch>
            </p:blipFill>
            <p:spPr>
              <a:xfrm>
                <a:off x="1737076" y="1963756"/>
                <a:ext cx="599471" cy="389616"/>
              </a:xfrm>
              <a:prstGeom prst="rect">
                <a:avLst/>
              </a:prstGeom>
              <a:noFill/>
              <a:ln cap="flat">
                <a:noFill/>
              </a:ln>
            </p:spPr>
          </p:pic>
          <p:pic>
            <p:nvPicPr>
              <p:cNvPr id="21" name="Picture 14" descr="https://www.em.gov.lv/resources/web/images/pi/latvijas%20eksporta%20klasteris%20LOGO.JPG">
                <a:extLst>
                  <a:ext uri="{FF2B5EF4-FFF2-40B4-BE49-F238E27FC236}">
                    <a16:creationId xmlns:a16="http://schemas.microsoft.com/office/drawing/2014/main" id="{1F62B006-C2A1-4C37-B116-52DA774CDFC9}"/>
                  </a:ext>
                </a:extLst>
              </p:cNvPr>
              <p:cNvPicPr>
                <a:picLocks noChangeAspect="1"/>
              </p:cNvPicPr>
              <p:nvPr/>
            </p:nvPicPr>
            <p:blipFill>
              <a:blip r:embed="rId9"/>
              <a:srcRect/>
              <a:stretch>
                <a:fillRect/>
              </a:stretch>
            </p:blipFill>
            <p:spPr>
              <a:xfrm>
                <a:off x="5339428" y="4155609"/>
                <a:ext cx="678155" cy="793900"/>
              </a:xfrm>
              <a:prstGeom prst="rect">
                <a:avLst/>
              </a:prstGeom>
              <a:noFill/>
              <a:ln cap="flat">
                <a:noFill/>
              </a:ln>
            </p:spPr>
          </p:pic>
          <p:pic>
            <p:nvPicPr>
              <p:cNvPr id="22" name="Picture 16" descr="https://www.em.gov.lv/resources/web/images/pi/LETERA.jpg">
                <a:extLst>
                  <a:ext uri="{FF2B5EF4-FFF2-40B4-BE49-F238E27FC236}">
                    <a16:creationId xmlns:a16="http://schemas.microsoft.com/office/drawing/2014/main" id="{40FEFB5D-E65E-459E-8348-4D5B429E6052}"/>
                  </a:ext>
                </a:extLst>
              </p:cNvPr>
              <p:cNvPicPr>
                <a:picLocks noChangeAspect="1"/>
              </p:cNvPicPr>
              <p:nvPr/>
            </p:nvPicPr>
            <p:blipFill>
              <a:blip r:embed="rId10"/>
              <a:srcRect/>
              <a:stretch>
                <a:fillRect/>
              </a:stretch>
            </p:blipFill>
            <p:spPr>
              <a:xfrm>
                <a:off x="1717828" y="2856256"/>
                <a:ext cx="888906" cy="517779"/>
              </a:xfrm>
              <a:prstGeom prst="rect">
                <a:avLst/>
              </a:prstGeom>
              <a:noFill/>
              <a:ln cap="flat">
                <a:noFill/>
              </a:ln>
            </p:spPr>
          </p:pic>
          <p:pic>
            <p:nvPicPr>
              <p:cNvPr id="23" name="Picture 18" descr="https://www.em.gov.lv/resources/web/images/klasteri/klastera_logo.jpg">
                <a:extLst>
                  <a:ext uri="{FF2B5EF4-FFF2-40B4-BE49-F238E27FC236}">
                    <a16:creationId xmlns:a16="http://schemas.microsoft.com/office/drawing/2014/main" id="{DBCD13CE-C6CC-4F90-91BA-767A8A5053BA}"/>
                  </a:ext>
                </a:extLst>
              </p:cNvPr>
              <p:cNvPicPr>
                <a:picLocks noChangeAspect="1"/>
              </p:cNvPicPr>
              <p:nvPr/>
            </p:nvPicPr>
            <p:blipFill>
              <a:blip r:embed="rId11"/>
              <a:srcRect/>
              <a:stretch>
                <a:fillRect/>
              </a:stretch>
            </p:blipFill>
            <p:spPr>
              <a:xfrm>
                <a:off x="2602638" y="4168475"/>
                <a:ext cx="1233461" cy="468319"/>
              </a:xfrm>
              <a:prstGeom prst="rect">
                <a:avLst/>
              </a:prstGeom>
              <a:noFill/>
              <a:ln cap="flat">
                <a:noFill/>
              </a:ln>
            </p:spPr>
          </p:pic>
          <p:pic>
            <p:nvPicPr>
              <p:cNvPr id="24" name="Picture 20" descr="https://www.em.gov.lv/resources/web/images/pi/masoc_PNG_500X187.png">
                <a:extLst>
                  <a:ext uri="{FF2B5EF4-FFF2-40B4-BE49-F238E27FC236}">
                    <a16:creationId xmlns:a16="http://schemas.microsoft.com/office/drawing/2014/main" id="{8D476574-CE09-49C6-B14B-7893347565C5}"/>
                  </a:ext>
                </a:extLst>
              </p:cNvPr>
              <p:cNvPicPr>
                <a:picLocks noChangeAspect="1"/>
              </p:cNvPicPr>
              <p:nvPr/>
            </p:nvPicPr>
            <p:blipFill>
              <a:blip r:embed="rId12"/>
              <a:srcRect/>
              <a:stretch>
                <a:fillRect/>
              </a:stretch>
            </p:blipFill>
            <p:spPr>
              <a:xfrm>
                <a:off x="2082509" y="2465322"/>
                <a:ext cx="1027438" cy="448851"/>
              </a:xfrm>
              <a:prstGeom prst="rect">
                <a:avLst/>
              </a:prstGeom>
              <a:noFill/>
              <a:ln cap="flat">
                <a:noFill/>
              </a:ln>
            </p:spPr>
          </p:pic>
          <p:pic>
            <p:nvPicPr>
              <p:cNvPr id="25" name="Picture 22" descr="https://www.em.gov.lv/resources/web/images/pi/ppkk-logo.jpg">
                <a:extLst>
                  <a:ext uri="{FF2B5EF4-FFF2-40B4-BE49-F238E27FC236}">
                    <a16:creationId xmlns:a16="http://schemas.microsoft.com/office/drawing/2014/main" id="{BD6E4018-323F-4284-9328-7825037FB79F}"/>
                  </a:ext>
                </a:extLst>
              </p:cNvPr>
              <p:cNvPicPr>
                <a:picLocks noChangeAspect="1"/>
              </p:cNvPicPr>
              <p:nvPr/>
            </p:nvPicPr>
            <p:blipFill>
              <a:blip r:embed="rId13"/>
              <a:srcRect/>
              <a:stretch>
                <a:fillRect/>
              </a:stretch>
            </p:blipFill>
            <p:spPr>
              <a:xfrm>
                <a:off x="2376681" y="2024490"/>
                <a:ext cx="888403" cy="434211"/>
              </a:xfrm>
              <a:prstGeom prst="rect">
                <a:avLst/>
              </a:prstGeom>
              <a:noFill/>
              <a:ln cap="flat">
                <a:noFill/>
              </a:ln>
            </p:spPr>
          </p:pic>
          <p:pic>
            <p:nvPicPr>
              <p:cNvPr id="26" name="Picture 24" descr="https://www.em.gov.lv/resources/web/images/pi/Cleantech_Latvia_logo_LIELS.png">
                <a:extLst>
                  <a:ext uri="{FF2B5EF4-FFF2-40B4-BE49-F238E27FC236}">
                    <a16:creationId xmlns:a16="http://schemas.microsoft.com/office/drawing/2014/main" id="{3A5B43BD-BE72-46DE-9C24-EBD5FC25AC56}"/>
                  </a:ext>
                </a:extLst>
              </p:cNvPr>
              <p:cNvPicPr>
                <a:picLocks noChangeAspect="1"/>
              </p:cNvPicPr>
              <p:nvPr/>
            </p:nvPicPr>
            <p:blipFill>
              <a:blip r:embed="rId14"/>
              <a:srcRect/>
              <a:stretch>
                <a:fillRect/>
              </a:stretch>
            </p:blipFill>
            <p:spPr>
              <a:xfrm>
                <a:off x="4103534" y="2008571"/>
                <a:ext cx="2027453" cy="543126"/>
              </a:xfrm>
              <a:prstGeom prst="rect">
                <a:avLst/>
              </a:prstGeom>
              <a:noFill/>
              <a:ln cap="flat">
                <a:noFill/>
              </a:ln>
            </p:spPr>
          </p:pic>
          <p:pic>
            <p:nvPicPr>
              <p:cNvPr id="27" name="Picture 26" descr="https://www.em.gov.lv/resources/web/images/pi/Smart_city.png">
                <a:extLst>
                  <a:ext uri="{FF2B5EF4-FFF2-40B4-BE49-F238E27FC236}">
                    <a16:creationId xmlns:a16="http://schemas.microsoft.com/office/drawing/2014/main" id="{2230C8F8-433F-44F3-B24B-AE3E0B0BFE1C}"/>
                  </a:ext>
                </a:extLst>
              </p:cNvPr>
              <p:cNvPicPr>
                <a:picLocks noChangeAspect="1"/>
              </p:cNvPicPr>
              <p:nvPr/>
            </p:nvPicPr>
            <p:blipFill>
              <a:blip r:embed="rId15"/>
              <a:srcRect/>
              <a:stretch>
                <a:fillRect/>
              </a:stretch>
            </p:blipFill>
            <p:spPr>
              <a:xfrm>
                <a:off x="3988932" y="3698555"/>
                <a:ext cx="1178817" cy="431349"/>
              </a:xfrm>
              <a:prstGeom prst="rect">
                <a:avLst/>
              </a:prstGeom>
              <a:noFill/>
              <a:ln cap="flat">
                <a:noFill/>
              </a:ln>
            </p:spPr>
          </p:pic>
          <p:pic>
            <p:nvPicPr>
              <p:cNvPr id="28" name="Picture 27" descr="https://www.em.gov.lv/resources/web/images/klasteri/DAIF.jpg">
                <a:extLst>
                  <a:ext uri="{FF2B5EF4-FFF2-40B4-BE49-F238E27FC236}">
                    <a16:creationId xmlns:a16="http://schemas.microsoft.com/office/drawing/2014/main" id="{486ADD4C-C5D8-45C2-BE2D-F51E8A3C9699}"/>
                  </a:ext>
                </a:extLst>
              </p:cNvPr>
              <p:cNvPicPr>
                <a:picLocks noChangeAspect="1"/>
              </p:cNvPicPr>
              <p:nvPr/>
            </p:nvPicPr>
            <p:blipFill>
              <a:blip r:embed="rId16"/>
              <a:srcRect/>
              <a:stretch>
                <a:fillRect/>
              </a:stretch>
            </p:blipFill>
            <p:spPr>
              <a:xfrm>
                <a:off x="5320701" y="3545320"/>
                <a:ext cx="696882" cy="540456"/>
              </a:xfrm>
              <a:prstGeom prst="rect">
                <a:avLst/>
              </a:prstGeom>
              <a:noFill/>
              <a:ln cap="flat">
                <a:noFill/>
              </a:ln>
            </p:spPr>
          </p:pic>
          <p:pic>
            <p:nvPicPr>
              <p:cNvPr id="29" name="Picture 32" descr="http://lla.lv/wp-content/uploads/2015/10/LSCC-e1494620066461.png">
                <a:extLst>
                  <a:ext uri="{FF2B5EF4-FFF2-40B4-BE49-F238E27FC236}">
                    <a16:creationId xmlns:a16="http://schemas.microsoft.com/office/drawing/2014/main" id="{E558B5CB-EF87-445E-9275-89102C69958C}"/>
                  </a:ext>
                </a:extLst>
              </p:cNvPr>
              <p:cNvPicPr>
                <a:picLocks noChangeAspect="1"/>
              </p:cNvPicPr>
              <p:nvPr/>
            </p:nvPicPr>
            <p:blipFill>
              <a:blip r:embed="rId17"/>
              <a:srcRect l="24513" r="22559" b="9563"/>
              <a:stretch>
                <a:fillRect/>
              </a:stretch>
            </p:blipFill>
            <p:spPr>
              <a:xfrm>
                <a:off x="4769748" y="2615202"/>
                <a:ext cx="1176128" cy="737408"/>
              </a:xfrm>
              <a:prstGeom prst="rect">
                <a:avLst/>
              </a:prstGeom>
              <a:noFill/>
              <a:ln cap="flat">
                <a:noFill/>
              </a:ln>
            </p:spPr>
          </p:pic>
        </p:grpSp>
      </p:grpSp>
      <p:sp>
        <p:nvSpPr>
          <p:cNvPr id="30" name="Rectangle: Rounded Corners 71">
            <a:extLst>
              <a:ext uri="{FF2B5EF4-FFF2-40B4-BE49-F238E27FC236}">
                <a16:creationId xmlns:a16="http://schemas.microsoft.com/office/drawing/2014/main" id="{217582F9-0A08-4481-827F-DB5584E3C8CD}"/>
              </a:ext>
            </a:extLst>
          </p:cNvPr>
          <p:cNvSpPr/>
          <p:nvPr/>
        </p:nvSpPr>
        <p:spPr>
          <a:xfrm>
            <a:off x="9341104" y="3111980"/>
            <a:ext cx="2662934" cy="1429674"/>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0ABBA"/>
          </a:solidFill>
          <a:ln cap="flat">
            <a:noFill/>
            <a:prstDash val="solid"/>
          </a:ln>
        </p:spPr>
        <p:txBody>
          <a:bodyPr vert="horz" wrap="square" lIns="91440" tIns="45720" rIns="91440" bIns="45720" anchor="ctr" anchorCtr="1" compatLnSpc="1">
            <a:noAutofit/>
          </a:bodyPr>
          <a:lstStyle/>
          <a:p>
            <a:pPr marL="0" marR="0" lvl="0" indent="0" algn="ctr" defTabSz="15113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lv-LV" sz="1800" b="0" i="0" u="none" strike="noStrike" kern="1200" cap="none" spc="0" baseline="0" dirty="0">
                <a:uFillTx/>
                <a:latin typeface="Helvetica Light"/>
                <a:cs typeface="Times New Roman" pitchFamily="18"/>
              </a:rPr>
              <a:t>No 2019. gada 1. janvāra pieejamais finansējums: </a:t>
            </a:r>
          </a:p>
          <a:p>
            <a:pPr marL="0" marR="0" lvl="0" indent="0" algn="ctr" defTabSz="15113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lv-LV" sz="1800" i="0" u="none" strike="noStrike" kern="1200" cap="none" spc="0" baseline="0" dirty="0">
                <a:uFillTx/>
                <a:latin typeface="Helvetica Light"/>
                <a:cs typeface="Times New Roman" pitchFamily="18"/>
              </a:rPr>
              <a:t>37,66 milj. €</a:t>
            </a:r>
            <a:endParaRPr lang="lv-LV" sz="1800" i="0" u="none" strike="noStrike" kern="1200" cap="none" spc="0" baseline="0" dirty="0">
              <a:uFillTx/>
              <a:latin typeface="Tw Cen MT"/>
            </a:endParaRPr>
          </a:p>
        </p:txBody>
      </p:sp>
      <p:sp>
        <p:nvSpPr>
          <p:cNvPr id="31" name="TextBox 9">
            <a:extLst>
              <a:ext uri="{FF2B5EF4-FFF2-40B4-BE49-F238E27FC236}">
                <a16:creationId xmlns:a16="http://schemas.microsoft.com/office/drawing/2014/main" id="{E259565C-D9DA-4860-8A22-4A0DA7EFB39B}"/>
              </a:ext>
            </a:extLst>
          </p:cNvPr>
          <p:cNvSpPr txBox="1"/>
          <p:nvPr/>
        </p:nvSpPr>
        <p:spPr>
          <a:xfrm>
            <a:off x="9105333" y="2347087"/>
            <a:ext cx="5000368" cy="400110"/>
          </a:xfrm>
          <a:prstGeom prst="rect">
            <a:avLst/>
          </a:prstGeom>
          <a:solidFill>
            <a:schemeClr val="bg1"/>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2000" b="1" i="0" u="none" strike="noStrike" kern="1200" cap="none" spc="0" baseline="0" dirty="0">
                <a:solidFill>
                  <a:srgbClr val="203864"/>
                </a:solidFill>
                <a:uFillTx/>
                <a:latin typeface="Helvetica Light"/>
                <a:cs typeface="Times New Roman" pitchFamily="18"/>
              </a:rPr>
              <a:t>KOMPETENCES CENTRU PROGRAMMA</a:t>
            </a:r>
          </a:p>
        </p:txBody>
      </p:sp>
      <p:sp>
        <p:nvSpPr>
          <p:cNvPr id="32" name="Rectangle: Rounded Corners 77">
            <a:extLst>
              <a:ext uri="{FF2B5EF4-FFF2-40B4-BE49-F238E27FC236}">
                <a16:creationId xmlns:a16="http://schemas.microsoft.com/office/drawing/2014/main" id="{1243BD84-9844-4082-98D7-0AFE49B93415}"/>
              </a:ext>
            </a:extLst>
          </p:cNvPr>
          <p:cNvSpPr/>
          <p:nvPr/>
        </p:nvSpPr>
        <p:spPr>
          <a:xfrm>
            <a:off x="11605517" y="3719316"/>
            <a:ext cx="2119210" cy="11812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i="0" u="none" strike="noStrike" kern="1200" cap="none" spc="0" baseline="0" dirty="0">
                <a:solidFill>
                  <a:schemeClr val="accent4">
                    <a:lumMod val="50000"/>
                  </a:schemeClr>
                </a:solidFill>
                <a:uFillTx/>
                <a:latin typeface="Helvetica Light"/>
              </a:rPr>
              <a:t>Brīvais finansējums: 30 % </a:t>
            </a:r>
          </a:p>
        </p:txBody>
      </p:sp>
      <p:sp>
        <p:nvSpPr>
          <p:cNvPr id="33" name="Rectangle 78">
            <a:extLst>
              <a:ext uri="{FF2B5EF4-FFF2-40B4-BE49-F238E27FC236}">
                <a16:creationId xmlns:a16="http://schemas.microsoft.com/office/drawing/2014/main" id="{E98CDBA9-B580-45D4-9F2B-1E325409CB12}"/>
              </a:ext>
            </a:extLst>
          </p:cNvPr>
          <p:cNvSpPr/>
          <p:nvPr/>
        </p:nvSpPr>
        <p:spPr>
          <a:xfrm>
            <a:off x="11989151" y="8796915"/>
            <a:ext cx="4638111" cy="615555"/>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800" b="0" i="1" u="none" strike="noStrike" kern="1200" cap="none" spc="0" baseline="0" dirty="0">
              <a:solidFill>
                <a:srgbClr val="000000"/>
              </a:solidFill>
              <a:uFillTx/>
              <a:latin typeface="Tw Cen MT"/>
              <a:cs typeface="Times New Roman" pitchFamily="18"/>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0" i="1" u="none" strike="noStrike" kern="1200" cap="none" spc="0" baseline="0" dirty="0">
                <a:solidFill>
                  <a:schemeClr val="accent4">
                    <a:lumMod val="50000"/>
                  </a:schemeClr>
                </a:solidFill>
                <a:uFillTx/>
                <a:latin typeface="Helvetica Light"/>
                <a:cs typeface="Times New Roman" pitchFamily="18"/>
              </a:rPr>
              <a:t>Īstenošanas laiks līdz 2021.gada beigām</a:t>
            </a:r>
            <a:endParaRPr lang="lv-LV" sz="1600" b="0" i="1" u="none" strike="noStrike" kern="1200" cap="none" spc="0" baseline="0" dirty="0">
              <a:solidFill>
                <a:schemeClr val="accent4">
                  <a:lumMod val="50000"/>
                </a:schemeClr>
              </a:solidFill>
              <a:uFillTx/>
              <a:latin typeface="Helvetica Light"/>
            </a:endParaRPr>
          </a:p>
        </p:txBody>
      </p:sp>
      <p:cxnSp>
        <p:nvCxnSpPr>
          <p:cNvPr id="34" name="Straight Connector 81">
            <a:extLst>
              <a:ext uri="{FF2B5EF4-FFF2-40B4-BE49-F238E27FC236}">
                <a16:creationId xmlns:a16="http://schemas.microsoft.com/office/drawing/2014/main" id="{178565E3-B9BA-408E-8031-3C225203FA60}"/>
              </a:ext>
            </a:extLst>
          </p:cNvPr>
          <p:cNvCxnSpPr/>
          <p:nvPr/>
        </p:nvCxnSpPr>
        <p:spPr>
          <a:xfrm>
            <a:off x="8754187" y="2450988"/>
            <a:ext cx="30806" cy="4582424"/>
          </a:xfrm>
          <a:prstGeom prst="straightConnector1">
            <a:avLst/>
          </a:prstGeom>
          <a:noFill/>
          <a:ln w="38103" cap="flat">
            <a:solidFill>
              <a:srgbClr val="F8CBAD"/>
            </a:solidFill>
            <a:custDash>
              <a:ds d="799927" sp="799927"/>
            </a:custDash>
            <a:miter/>
          </a:ln>
        </p:spPr>
      </p:cxnSp>
      <p:sp>
        <p:nvSpPr>
          <p:cNvPr id="35" name="TextBox 9">
            <a:extLst>
              <a:ext uri="{FF2B5EF4-FFF2-40B4-BE49-F238E27FC236}">
                <a16:creationId xmlns:a16="http://schemas.microsoft.com/office/drawing/2014/main" id="{7A4D2ABE-68C1-48F6-BF15-50A8A72129B3}"/>
              </a:ext>
            </a:extLst>
          </p:cNvPr>
          <p:cNvSpPr txBox="1"/>
          <p:nvPr/>
        </p:nvSpPr>
        <p:spPr>
          <a:xfrm>
            <a:off x="9165375" y="4914839"/>
            <a:ext cx="5000368" cy="40011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2000" b="1" i="0" u="none" strike="noStrike" kern="1200" cap="none" spc="0" baseline="0" dirty="0">
                <a:solidFill>
                  <a:srgbClr val="203864"/>
                </a:solidFill>
                <a:uFillTx/>
                <a:latin typeface="Helvetica Light"/>
                <a:cs typeface="Times New Roman" pitchFamily="18"/>
              </a:rPr>
              <a:t>ATBALSTS NODARBINĀTO APMĀCĪBĀM</a:t>
            </a:r>
          </a:p>
        </p:txBody>
      </p:sp>
      <p:sp>
        <p:nvSpPr>
          <p:cNvPr id="36" name="Rectangle: Rounded Corners 61">
            <a:extLst>
              <a:ext uri="{FF2B5EF4-FFF2-40B4-BE49-F238E27FC236}">
                <a16:creationId xmlns:a16="http://schemas.microsoft.com/office/drawing/2014/main" id="{BC8AB7D2-EB74-4DB8-857E-F97BFD993F6F}"/>
              </a:ext>
            </a:extLst>
          </p:cNvPr>
          <p:cNvSpPr/>
          <p:nvPr/>
        </p:nvSpPr>
        <p:spPr>
          <a:xfrm>
            <a:off x="9313297" y="5508385"/>
            <a:ext cx="2675854" cy="121747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0ABB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i="0" u="none" strike="noStrike" kern="1200" cap="none" spc="0" baseline="0" dirty="0">
                <a:uFillTx/>
                <a:latin typeface="Helvetica Light"/>
              </a:rPr>
              <a:t>Programmas  finansējums: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i="0" u="none" strike="noStrike" kern="1200" cap="none" spc="0" baseline="0" dirty="0">
                <a:uFillTx/>
                <a:latin typeface="Helvetica Light"/>
              </a:rPr>
              <a:t>9 milj. </a:t>
            </a:r>
            <a:r>
              <a:rPr lang="lv-LV" sz="1800" i="0" u="none" strike="noStrike" kern="1200" cap="none" spc="0" baseline="0" dirty="0">
                <a:effectLst>
                  <a:outerShdw dist="38096" dir="2700000">
                    <a:srgbClr val="000000"/>
                  </a:outerShdw>
                </a:effectLst>
                <a:uFillTx/>
                <a:latin typeface="Helvetica Light"/>
                <a:cs typeface="Times New Roman" pitchFamily="18"/>
              </a:rPr>
              <a:t>€</a:t>
            </a:r>
            <a:endParaRPr lang="lv-LV" sz="1800" i="0" u="none" strike="noStrike" kern="1200" cap="none" spc="0" baseline="0" dirty="0">
              <a:uFillTx/>
              <a:latin typeface="Tw Cen MT"/>
            </a:endParaRPr>
          </a:p>
        </p:txBody>
      </p:sp>
      <p:sp>
        <p:nvSpPr>
          <p:cNvPr id="37" name="Rectangle: Rounded Corners 62">
            <a:extLst>
              <a:ext uri="{FF2B5EF4-FFF2-40B4-BE49-F238E27FC236}">
                <a16:creationId xmlns:a16="http://schemas.microsoft.com/office/drawing/2014/main" id="{1CE30A47-0363-4BD2-8BDB-4A62FD7C7B75}"/>
              </a:ext>
            </a:extLst>
          </p:cNvPr>
          <p:cNvSpPr/>
          <p:nvPr/>
        </p:nvSpPr>
        <p:spPr>
          <a:xfrm>
            <a:off x="11591449" y="6182801"/>
            <a:ext cx="2119210" cy="121747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b="0" i="0" u="none" strike="noStrike" kern="1200" cap="none" spc="0" baseline="0" dirty="0">
                <a:solidFill>
                  <a:schemeClr val="accent4">
                    <a:lumMod val="50000"/>
                  </a:schemeClr>
                </a:solidFill>
                <a:uFillTx/>
                <a:latin typeface="Helvetica Light"/>
              </a:rPr>
              <a:t>t.sk. digitālo prasmju pilnveidošana </a:t>
            </a:r>
          </a:p>
        </p:txBody>
      </p:sp>
    </p:spTree>
    <p:extLst>
      <p:ext uri="{BB962C8B-B14F-4D97-AF65-F5344CB8AC3E}">
        <p14:creationId xmlns:p14="http://schemas.microsoft.com/office/powerpoint/2010/main" val="215818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8757-6397-4B54-A82C-5C68362B79A9}"/>
              </a:ext>
            </a:extLst>
          </p:cNvPr>
          <p:cNvSpPr>
            <a:spLocks noGrp="1"/>
          </p:cNvSpPr>
          <p:nvPr>
            <p:ph type="title"/>
          </p:nvPr>
        </p:nvSpPr>
        <p:spPr/>
        <p:txBody>
          <a:bodyPr/>
          <a:lstStyle/>
          <a:p>
            <a:br>
              <a:rPr lang="lv-LV" dirty="0"/>
            </a:br>
            <a:endParaRPr lang="lv-LV" dirty="0"/>
          </a:p>
        </p:txBody>
      </p:sp>
      <p:sp>
        <p:nvSpPr>
          <p:cNvPr id="10" name="object 2">
            <a:extLst>
              <a:ext uri="{FF2B5EF4-FFF2-40B4-BE49-F238E27FC236}">
                <a16:creationId xmlns:a16="http://schemas.microsoft.com/office/drawing/2014/main" id="{921E3572-2EAC-4380-98BF-22B9C544C030}"/>
              </a:ext>
            </a:extLst>
          </p:cNvPr>
          <p:cNvSpPr/>
          <p:nvPr/>
        </p:nvSpPr>
        <p:spPr>
          <a:xfrm>
            <a:off x="2422596" y="1537787"/>
            <a:ext cx="11292058" cy="5680682"/>
          </a:xfrm>
          <a:prstGeom prst="rect">
            <a:avLst/>
          </a:prstGeom>
          <a:blipFill>
            <a:blip r:embed="rId3" cstate="print"/>
            <a:stretch>
              <a:fillRect/>
            </a:stretch>
          </a:blipFill>
        </p:spPr>
        <p:txBody>
          <a:bodyPr wrap="square" lIns="0" tIns="0" rIns="0" bIns="0" rtlCol="0"/>
          <a:lstStyle/>
          <a:p>
            <a:pPr defTabSz="554492"/>
            <a:endParaRPr sz="1092">
              <a:latin typeface="Calibri"/>
            </a:endParaRPr>
          </a:p>
        </p:txBody>
      </p:sp>
      <p:sp>
        <p:nvSpPr>
          <p:cNvPr id="11" name="object 8">
            <a:extLst>
              <a:ext uri="{FF2B5EF4-FFF2-40B4-BE49-F238E27FC236}">
                <a16:creationId xmlns:a16="http://schemas.microsoft.com/office/drawing/2014/main" id="{994D2D0E-D64D-4C74-86EF-9D698481C459}"/>
              </a:ext>
            </a:extLst>
          </p:cNvPr>
          <p:cNvSpPr txBox="1"/>
          <p:nvPr/>
        </p:nvSpPr>
        <p:spPr>
          <a:xfrm>
            <a:off x="11369985" y="5323958"/>
            <a:ext cx="2056627" cy="815712"/>
          </a:xfrm>
          <a:prstGeom prst="rect">
            <a:avLst/>
          </a:prstGeom>
        </p:spPr>
        <p:txBody>
          <a:bodyPr vert="horz" wrap="square" lIns="0" tIns="45823" rIns="0" bIns="0" rtlCol="0">
            <a:spAutoFit/>
          </a:bodyPr>
          <a:lstStyle/>
          <a:p>
            <a:pPr marL="7702" marR="3081" defTabSz="554492">
              <a:lnSpc>
                <a:spcPts val="1498"/>
              </a:lnSpc>
              <a:spcBef>
                <a:spcPts val="361"/>
              </a:spcBef>
            </a:pPr>
            <a:r>
              <a:rPr lang="lv-LV" sz="1600" spc="3" dirty="0">
                <a:solidFill>
                  <a:srgbClr val="00859B"/>
                </a:solidFill>
                <a:latin typeface="Arial"/>
                <a:cs typeface="Arial"/>
              </a:rPr>
              <a:t>Pārkvalifācija, mūžizglītība, izglītības sistēmas reforma</a:t>
            </a:r>
            <a:endParaRPr sz="1600" dirty="0">
              <a:solidFill>
                <a:srgbClr val="00859B"/>
              </a:solidFill>
              <a:latin typeface="Arial"/>
              <a:cs typeface="Arial"/>
            </a:endParaRPr>
          </a:p>
        </p:txBody>
      </p:sp>
      <p:sp>
        <p:nvSpPr>
          <p:cNvPr id="12" name="object 9">
            <a:extLst>
              <a:ext uri="{FF2B5EF4-FFF2-40B4-BE49-F238E27FC236}">
                <a16:creationId xmlns:a16="http://schemas.microsoft.com/office/drawing/2014/main" id="{911FEAB8-C197-4A76-B0BD-EB282969B006}"/>
              </a:ext>
            </a:extLst>
          </p:cNvPr>
          <p:cNvSpPr txBox="1"/>
          <p:nvPr/>
        </p:nvSpPr>
        <p:spPr>
          <a:xfrm>
            <a:off x="4142641" y="4877630"/>
            <a:ext cx="970226" cy="255554"/>
          </a:xfrm>
          <a:prstGeom prst="rect">
            <a:avLst/>
          </a:prstGeom>
        </p:spPr>
        <p:txBody>
          <a:bodyPr vert="horz" wrap="square" lIns="0" tIns="9242" rIns="0" bIns="0" rtlCol="0">
            <a:spAutoFit/>
          </a:bodyPr>
          <a:lstStyle/>
          <a:p>
            <a:pPr marL="7702" defTabSz="554492">
              <a:spcBef>
                <a:spcPts val="73"/>
              </a:spcBef>
            </a:pPr>
            <a:r>
              <a:rPr lang="lv-LV" sz="1600" spc="3" dirty="0">
                <a:solidFill>
                  <a:srgbClr val="00859B"/>
                </a:solidFill>
                <a:latin typeface="Arial"/>
                <a:cs typeface="Arial"/>
              </a:rPr>
              <a:t>300-500</a:t>
            </a:r>
            <a:endParaRPr sz="1600" dirty="0">
              <a:solidFill>
                <a:srgbClr val="00859B"/>
              </a:solidFill>
              <a:latin typeface="Arial"/>
              <a:cs typeface="Arial"/>
            </a:endParaRPr>
          </a:p>
        </p:txBody>
      </p:sp>
      <p:sp>
        <p:nvSpPr>
          <p:cNvPr id="13" name="object 10">
            <a:extLst>
              <a:ext uri="{FF2B5EF4-FFF2-40B4-BE49-F238E27FC236}">
                <a16:creationId xmlns:a16="http://schemas.microsoft.com/office/drawing/2014/main" id="{AAEC5D52-0FDA-4779-8556-715A54FE4303}"/>
              </a:ext>
            </a:extLst>
          </p:cNvPr>
          <p:cNvSpPr txBox="1"/>
          <p:nvPr/>
        </p:nvSpPr>
        <p:spPr>
          <a:xfrm>
            <a:off x="6202858" y="6041940"/>
            <a:ext cx="453202" cy="237985"/>
          </a:xfrm>
          <a:prstGeom prst="rect">
            <a:avLst/>
          </a:prstGeom>
        </p:spPr>
        <p:txBody>
          <a:bodyPr vert="horz" wrap="square" lIns="0" tIns="9242" rIns="0" bIns="0" rtlCol="0">
            <a:spAutoFit/>
          </a:bodyPr>
          <a:lstStyle/>
          <a:p>
            <a:pPr marL="7702" defTabSz="554492">
              <a:spcBef>
                <a:spcPts val="73"/>
              </a:spcBef>
            </a:pPr>
            <a:r>
              <a:rPr lang="lv-LV" sz="1486" spc="3" dirty="0">
                <a:solidFill>
                  <a:srgbClr val="00859B"/>
                </a:solidFill>
                <a:latin typeface="Arial"/>
                <a:cs typeface="Arial"/>
              </a:rPr>
              <a:t>15</a:t>
            </a:r>
            <a:r>
              <a:rPr sz="1486" spc="3" dirty="0">
                <a:solidFill>
                  <a:srgbClr val="00859B"/>
                </a:solidFill>
                <a:latin typeface="Arial"/>
                <a:cs typeface="Arial"/>
              </a:rPr>
              <a:t>00</a:t>
            </a:r>
            <a:endParaRPr sz="1486" dirty="0">
              <a:solidFill>
                <a:srgbClr val="00859B"/>
              </a:solidFill>
              <a:latin typeface="Arial"/>
              <a:cs typeface="Arial"/>
            </a:endParaRPr>
          </a:p>
        </p:txBody>
      </p:sp>
      <p:sp>
        <p:nvSpPr>
          <p:cNvPr id="14" name="object 11">
            <a:extLst>
              <a:ext uri="{FF2B5EF4-FFF2-40B4-BE49-F238E27FC236}">
                <a16:creationId xmlns:a16="http://schemas.microsoft.com/office/drawing/2014/main" id="{CECF7884-F3F3-40E4-B8B4-B687EE3A925F}"/>
              </a:ext>
            </a:extLst>
          </p:cNvPr>
          <p:cNvSpPr txBox="1"/>
          <p:nvPr/>
        </p:nvSpPr>
        <p:spPr>
          <a:xfrm>
            <a:off x="6429459" y="6962915"/>
            <a:ext cx="1391593" cy="255554"/>
          </a:xfrm>
          <a:prstGeom prst="rect">
            <a:avLst/>
          </a:prstGeom>
        </p:spPr>
        <p:txBody>
          <a:bodyPr vert="horz" wrap="square" lIns="0" tIns="9242" rIns="0" bIns="0" rtlCol="0">
            <a:spAutoFit/>
          </a:bodyPr>
          <a:lstStyle/>
          <a:p>
            <a:pPr marL="7702" defTabSz="554492">
              <a:spcBef>
                <a:spcPts val="73"/>
              </a:spcBef>
            </a:pPr>
            <a:r>
              <a:rPr sz="1600" b="1" spc="3" dirty="0">
                <a:solidFill>
                  <a:srgbClr val="00859B"/>
                </a:solidFill>
                <a:latin typeface="Arial"/>
                <a:cs typeface="Arial"/>
              </a:rPr>
              <a:t>1500–1200</a:t>
            </a:r>
            <a:endParaRPr sz="1600" b="1" dirty="0">
              <a:solidFill>
                <a:srgbClr val="00859B"/>
              </a:solidFill>
              <a:latin typeface="Arial"/>
              <a:cs typeface="Arial"/>
            </a:endParaRPr>
          </a:p>
        </p:txBody>
      </p:sp>
      <p:sp>
        <p:nvSpPr>
          <p:cNvPr id="20" name="Rectangle 19">
            <a:extLst>
              <a:ext uri="{FF2B5EF4-FFF2-40B4-BE49-F238E27FC236}">
                <a16:creationId xmlns:a16="http://schemas.microsoft.com/office/drawing/2014/main" id="{A2C46E7D-6C3C-411D-B447-46A934A1F1AF}"/>
              </a:ext>
            </a:extLst>
          </p:cNvPr>
          <p:cNvSpPr/>
          <p:nvPr/>
        </p:nvSpPr>
        <p:spPr>
          <a:xfrm>
            <a:off x="2788091" y="3625829"/>
            <a:ext cx="3561435" cy="913070"/>
          </a:xfrm>
          <a:prstGeom prst="rect">
            <a:avLst/>
          </a:prstGeom>
        </p:spPr>
        <p:txBody>
          <a:bodyPr wrap="square">
            <a:spAutoFit/>
          </a:bodyPr>
          <a:lstStyle/>
          <a:p>
            <a:pPr marL="7702" marR="1575297" algn="r" defTabSz="554492">
              <a:lnSpc>
                <a:spcPts val="1498"/>
              </a:lnSpc>
              <a:spcBef>
                <a:spcPts val="361"/>
              </a:spcBef>
            </a:pPr>
            <a:r>
              <a:rPr lang="lv-LV" sz="1600" spc="3" dirty="0">
                <a:solidFill>
                  <a:srgbClr val="00859B"/>
                </a:solidFill>
                <a:latin typeface="Arial"/>
                <a:cs typeface="Arial"/>
              </a:rPr>
              <a:t>Baltijas jūras līmeņa</a:t>
            </a:r>
          </a:p>
          <a:p>
            <a:pPr marL="7702" marR="1575297" algn="r" defTabSz="554492">
              <a:lnSpc>
                <a:spcPts val="1498"/>
              </a:lnSpc>
              <a:spcBef>
                <a:spcPts val="361"/>
              </a:spcBef>
            </a:pPr>
            <a:r>
              <a:rPr lang="lv-LV" sz="1600" spc="3" dirty="0">
                <a:solidFill>
                  <a:srgbClr val="00859B"/>
                </a:solidFill>
                <a:latin typeface="Arial"/>
                <a:cs typeface="Arial"/>
              </a:rPr>
              <a:t>IKT izcilības programma (DOT)</a:t>
            </a:r>
            <a:endParaRPr lang="lv-LV" sz="1600" dirty="0">
              <a:solidFill>
                <a:srgbClr val="00859B"/>
              </a:solidFill>
              <a:latin typeface="Times New Roman"/>
              <a:cs typeface="Times New Roman"/>
            </a:endParaRPr>
          </a:p>
        </p:txBody>
      </p:sp>
      <p:sp>
        <p:nvSpPr>
          <p:cNvPr id="21" name="Rectangle 20">
            <a:extLst>
              <a:ext uri="{FF2B5EF4-FFF2-40B4-BE49-F238E27FC236}">
                <a16:creationId xmlns:a16="http://schemas.microsoft.com/office/drawing/2014/main" id="{5C3CE44B-6A43-43F7-929D-AE4DFDA8A97E}"/>
              </a:ext>
            </a:extLst>
          </p:cNvPr>
          <p:cNvSpPr/>
          <p:nvPr/>
        </p:nvSpPr>
        <p:spPr>
          <a:xfrm>
            <a:off x="10315704" y="3387302"/>
            <a:ext cx="3764445" cy="477054"/>
          </a:xfrm>
          <a:prstGeom prst="rect">
            <a:avLst/>
          </a:prstGeom>
        </p:spPr>
        <p:txBody>
          <a:bodyPr wrap="square">
            <a:spAutoFit/>
          </a:bodyPr>
          <a:lstStyle/>
          <a:p>
            <a:pPr marL="7702" marR="607631" algn="l" defTabSz="554492">
              <a:lnSpc>
                <a:spcPts val="1498"/>
              </a:lnSpc>
              <a:spcBef>
                <a:spcPts val="361"/>
              </a:spcBef>
            </a:pPr>
            <a:r>
              <a:rPr lang="lv-LV" sz="1600" spc="6" dirty="0">
                <a:solidFill>
                  <a:srgbClr val="00859B"/>
                </a:solidFill>
                <a:latin typeface="Arial"/>
                <a:cs typeface="Arial"/>
              </a:rPr>
              <a:t>IKT programmas un pārkvalifikācijas maģistrs</a:t>
            </a:r>
            <a:endParaRPr lang="lv-LV" sz="1600" dirty="0">
              <a:solidFill>
                <a:srgbClr val="00859B"/>
              </a:solidFill>
              <a:latin typeface="Arial"/>
              <a:cs typeface="Arial"/>
            </a:endParaRPr>
          </a:p>
        </p:txBody>
      </p:sp>
      <p:sp>
        <p:nvSpPr>
          <p:cNvPr id="22" name="Rectangle 21">
            <a:extLst>
              <a:ext uri="{FF2B5EF4-FFF2-40B4-BE49-F238E27FC236}">
                <a16:creationId xmlns:a16="http://schemas.microsoft.com/office/drawing/2014/main" id="{1479977E-E1B3-47E1-A49C-7724AA13E8BA}"/>
              </a:ext>
            </a:extLst>
          </p:cNvPr>
          <p:cNvSpPr/>
          <p:nvPr/>
        </p:nvSpPr>
        <p:spPr>
          <a:xfrm>
            <a:off x="6429459" y="429390"/>
            <a:ext cx="3677609" cy="784830"/>
          </a:xfrm>
          <a:prstGeom prst="rect">
            <a:avLst/>
          </a:prstGeom>
        </p:spPr>
        <p:txBody>
          <a:bodyPr wrap="none">
            <a:spAutoFit/>
          </a:bodyPr>
          <a:lstStyle/>
          <a:p>
            <a:pPr lvl="0" defTabSz="914400" hangingPunct="1">
              <a:defRPr sz="1800" b="0" i="0" u="none" strike="noStrike" kern="0" cap="none" spc="0" baseline="0">
                <a:solidFill>
                  <a:srgbClr val="000000"/>
                </a:solidFill>
                <a:uFillTx/>
              </a:defRPr>
            </a:pPr>
            <a:r>
              <a:rPr lang="lv-LV" sz="4500" b="0" kern="1200" spc="-55" dirty="0">
                <a:solidFill>
                  <a:srgbClr val="01859C"/>
                </a:solidFill>
                <a:latin typeface="+mj-lt"/>
              </a:rPr>
              <a:t>CILVĒKRESURSI </a:t>
            </a:r>
          </a:p>
        </p:txBody>
      </p:sp>
      <p:sp>
        <p:nvSpPr>
          <p:cNvPr id="23" name="Rectangle 22">
            <a:extLst>
              <a:ext uri="{FF2B5EF4-FFF2-40B4-BE49-F238E27FC236}">
                <a16:creationId xmlns:a16="http://schemas.microsoft.com/office/drawing/2014/main" id="{41E3C75A-4605-468C-8A87-4BA503E9B15A}"/>
              </a:ext>
            </a:extLst>
          </p:cNvPr>
          <p:cNvSpPr/>
          <p:nvPr/>
        </p:nvSpPr>
        <p:spPr>
          <a:xfrm>
            <a:off x="10615187" y="1314222"/>
            <a:ext cx="4478765" cy="707886"/>
          </a:xfrm>
          <a:prstGeom prst="rect">
            <a:avLst/>
          </a:prstGeom>
        </p:spPr>
        <p:txBody>
          <a:bodyPr wrap="square">
            <a:spAutoFit/>
          </a:bodyPr>
          <a:lstStyle/>
          <a:p>
            <a:r>
              <a:rPr lang="lv-LV" sz="2000" kern="1200" spc="-55" dirty="0">
                <a:solidFill>
                  <a:srgbClr val="42495C"/>
                </a:solidFill>
              </a:rPr>
              <a:t>MĒRĶIS - PAPILDU </a:t>
            </a:r>
            <a:r>
              <a:rPr lang="lv-LV" sz="2000" kern="1200" spc="11" dirty="0">
                <a:solidFill>
                  <a:srgbClr val="42495C"/>
                </a:solidFill>
              </a:rPr>
              <a:t>3000 </a:t>
            </a:r>
            <a:r>
              <a:rPr lang="lv-LV" sz="2000" kern="1200" spc="15" dirty="0">
                <a:solidFill>
                  <a:srgbClr val="42495C"/>
                </a:solidFill>
              </a:rPr>
              <a:t>IKT</a:t>
            </a:r>
            <a:r>
              <a:rPr lang="lv-LV" sz="2000" kern="1200" spc="-44" dirty="0">
                <a:solidFill>
                  <a:srgbClr val="42495C"/>
                </a:solidFill>
              </a:rPr>
              <a:t> </a:t>
            </a:r>
            <a:r>
              <a:rPr lang="lv-LV" sz="2000" kern="1200" spc="15" dirty="0">
                <a:solidFill>
                  <a:srgbClr val="42495C"/>
                </a:solidFill>
              </a:rPr>
              <a:t>NOZARES  SPECIĀLISTU</a:t>
            </a:r>
            <a:endParaRPr lang="lv-LV" sz="2000" b="0" kern="1200" dirty="0">
              <a:solidFill>
                <a:srgbClr val="42495C"/>
              </a:solidFill>
            </a:endParaRPr>
          </a:p>
        </p:txBody>
      </p:sp>
    </p:spTree>
    <p:extLst>
      <p:ext uri="{BB962C8B-B14F-4D97-AF65-F5344CB8AC3E}">
        <p14:creationId xmlns:p14="http://schemas.microsoft.com/office/powerpoint/2010/main" val="321346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10CFC-DA22-4B39-9650-2B514B857265}"/>
              </a:ext>
            </a:extLst>
          </p:cNvPr>
          <p:cNvPicPr>
            <a:picLocks noChangeAspect="1"/>
          </p:cNvPicPr>
          <p:nvPr/>
        </p:nvPicPr>
        <p:blipFill>
          <a:blip r:embed="rId3"/>
          <a:stretch>
            <a:fillRect/>
          </a:stretch>
        </p:blipFill>
        <p:spPr>
          <a:xfrm>
            <a:off x="2204134" y="3528499"/>
            <a:ext cx="13687614" cy="5882788"/>
          </a:xfrm>
          <a:prstGeom prst="rect">
            <a:avLst/>
          </a:prstGeom>
        </p:spPr>
      </p:pic>
      <p:sp>
        <p:nvSpPr>
          <p:cNvPr id="5" name="TextBox 4">
            <a:extLst>
              <a:ext uri="{FF2B5EF4-FFF2-40B4-BE49-F238E27FC236}">
                <a16:creationId xmlns:a16="http://schemas.microsoft.com/office/drawing/2014/main" id="{44118F39-9C96-470C-8F98-27876256BD98}"/>
              </a:ext>
            </a:extLst>
          </p:cNvPr>
          <p:cNvSpPr txBox="1"/>
          <p:nvPr/>
        </p:nvSpPr>
        <p:spPr>
          <a:xfrm>
            <a:off x="2935405" y="695004"/>
            <a:ext cx="12956343" cy="784830"/>
          </a:xfrm>
          <a:prstGeom prst="rect">
            <a:avLst/>
          </a:prstGeom>
          <a:noFill/>
        </p:spPr>
        <p:txBody>
          <a:bodyPr wrap="square" rtlCol="0">
            <a:spAutoFit/>
          </a:bodyPr>
          <a:lstStyle/>
          <a:p>
            <a:pPr lvl="0" defTabSz="914400" hangingPunct="1">
              <a:defRPr sz="1800" b="0" i="0" u="none" strike="noStrike" kern="0" cap="none" spc="0" baseline="0">
                <a:solidFill>
                  <a:srgbClr val="000000"/>
                </a:solidFill>
                <a:uFillTx/>
              </a:defRPr>
            </a:pPr>
            <a:r>
              <a:rPr lang="lv-LV" sz="4500" kern="1200" spc="-55" dirty="0">
                <a:solidFill>
                  <a:srgbClr val="01859C"/>
                </a:solidFill>
                <a:latin typeface="+mj-lt"/>
              </a:rPr>
              <a:t>CILVĒKRESURSI </a:t>
            </a:r>
          </a:p>
        </p:txBody>
      </p:sp>
      <p:sp>
        <p:nvSpPr>
          <p:cNvPr id="6" name="TextBox 5">
            <a:extLst>
              <a:ext uri="{FF2B5EF4-FFF2-40B4-BE49-F238E27FC236}">
                <a16:creationId xmlns:a16="http://schemas.microsoft.com/office/drawing/2014/main" id="{90EDFC89-B9C1-40F0-9500-C3F443D16A5E}"/>
              </a:ext>
            </a:extLst>
          </p:cNvPr>
          <p:cNvSpPr txBox="1"/>
          <p:nvPr/>
        </p:nvSpPr>
        <p:spPr>
          <a:xfrm>
            <a:off x="2850997" y="2124222"/>
            <a:ext cx="13040751" cy="1015663"/>
          </a:xfrm>
          <a:prstGeom prst="rect">
            <a:avLst/>
          </a:prstGeom>
          <a:noFill/>
        </p:spPr>
        <p:txBody>
          <a:bodyPr wrap="square" rtlCol="0">
            <a:spAutoFit/>
          </a:bodyPr>
          <a:lstStyle/>
          <a:p>
            <a:r>
              <a:rPr lang="lv-LV" sz="3600" kern="1200" spc="-55" dirty="0">
                <a:solidFill>
                  <a:srgbClr val="42495C"/>
                </a:solidFill>
              </a:rPr>
              <a:t>MĒRĶIS - PAPILDU </a:t>
            </a:r>
            <a:r>
              <a:rPr lang="lv-LV" sz="3600" kern="1200" spc="11" dirty="0">
                <a:solidFill>
                  <a:srgbClr val="42495C"/>
                </a:solidFill>
              </a:rPr>
              <a:t>3000 </a:t>
            </a:r>
            <a:r>
              <a:rPr lang="lv-LV" sz="3600" kern="1200" spc="15" dirty="0">
                <a:solidFill>
                  <a:srgbClr val="42495C"/>
                </a:solidFill>
              </a:rPr>
              <a:t>IKT</a:t>
            </a:r>
            <a:r>
              <a:rPr lang="lv-LV" sz="3600" kern="1200" spc="-44" dirty="0">
                <a:solidFill>
                  <a:srgbClr val="42495C"/>
                </a:solidFill>
              </a:rPr>
              <a:t> </a:t>
            </a:r>
            <a:r>
              <a:rPr lang="lv-LV" sz="3600" kern="1200" spc="15" dirty="0">
                <a:solidFill>
                  <a:srgbClr val="42495C"/>
                </a:solidFill>
              </a:rPr>
              <a:t>NOZARES  SPECIĀLISTU</a:t>
            </a:r>
            <a:endParaRPr lang="lv-LV" sz="3600" b="0" kern="1200" dirty="0">
              <a:solidFill>
                <a:srgbClr val="42495C"/>
              </a:solidFill>
            </a:endParaRPr>
          </a:p>
          <a:p>
            <a:endParaRPr lang="lv-LV" dirty="0"/>
          </a:p>
        </p:txBody>
      </p:sp>
    </p:spTree>
    <p:extLst>
      <p:ext uri="{BB962C8B-B14F-4D97-AF65-F5344CB8AC3E}">
        <p14:creationId xmlns:p14="http://schemas.microsoft.com/office/powerpoint/2010/main" val="1680505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D768157-976E-4481-8BA9-5F03A98551E4}"/>
              </a:ext>
            </a:extLst>
          </p:cNvPr>
          <p:cNvPicPr>
            <a:picLocks noGrp="1" noChangeAspect="1"/>
          </p:cNvPicPr>
          <p:nvPr>
            <p:ph idx="1"/>
          </p:nvPr>
        </p:nvPicPr>
        <p:blipFill rotWithShape="1">
          <a:blip r:embed="rId2"/>
          <a:srcRect l="5244" r="4036"/>
          <a:stretch/>
        </p:blipFill>
        <p:spPr>
          <a:xfrm>
            <a:off x="8426554" y="1776127"/>
            <a:ext cx="8710932" cy="7498418"/>
          </a:xfrm>
          <a:prstGeom prst="rect">
            <a:avLst/>
          </a:prstGeom>
        </p:spPr>
      </p:pic>
      <p:sp>
        <p:nvSpPr>
          <p:cNvPr id="4" name="Content Placeholder 1">
            <a:extLst>
              <a:ext uri="{FF2B5EF4-FFF2-40B4-BE49-F238E27FC236}">
                <a16:creationId xmlns:a16="http://schemas.microsoft.com/office/drawing/2014/main" id="{E710F9BD-BAE6-4D1D-8E5B-09FF796BFE0E}"/>
              </a:ext>
            </a:extLst>
          </p:cNvPr>
          <p:cNvSpPr txBox="1">
            <a:spLocks/>
          </p:cNvSpPr>
          <p:nvPr/>
        </p:nvSpPr>
        <p:spPr>
          <a:xfrm>
            <a:off x="404134" y="2461920"/>
            <a:ext cx="8016644" cy="6968293"/>
          </a:xfrm>
          <a:prstGeom prst="rect">
            <a:avLst/>
          </a:prstGeom>
        </p:spPr>
        <p:txBody>
          <a:bodyPr vert="horz" lIns="91438" tIns="45719" rIns="91438" bIns="45719" rtlCol="0">
            <a:normAutofit/>
          </a:bodyPr>
          <a:lstStyle>
            <a:lvl1pPr marL="0" indent="0" algn="l" defTabSz="1300460" rtl="0" eaLnBrk="1" latinLnBrk="0" hangingPunct="1">
              <a:lnSpc>
                <a:spcPct val="90000"/>
              </a:lnSpc>
              <a:spcBef>
                <a:spcPts val="1422"/>
              </a:spcBef>
              <a:buFont typeface="Arial" panose="020B0604020202020204" pitchFamily="34" charset="0"/>
              <a:buNone/>
              <a:defRPr sz="2844" kern="1200">
                <a:solidFill>
                  <a:srgbClr val="000000"/>
                </a:solidFill>
                <a:latin typeface="Calibri Light" panose="020F0302020204030204" pitchFamily="34" charset="0"/>
                <a:ea typeface="Verdana" panose="020B0604030504040204" pitchFamily="34" charset="0"/>
                <a:cs typeface="Verdana" panose="020B0604030504040204" pitchFamily="34" charset="0"/>
              </a:defRPr>
            </a:lvl1pPr>
            <a:lvl2pPr marL="975345" indent="-325115" algn="l" defTabSz="1300460" rtl="0" eaLnBrk="1" latinLnBrk="0" hangingPunct="1">
              <a:lnSpc>
                <a:spcPct val="90000"/>
              </a:lnSpc>
              <a:spcBef>
                <a:spcPts val="711"/>
              </a:spcBef>
              <a:buFont typeface="Arial" panose="020B0604020202020204" pitchFamily="34" charset="0"/>
              <a:buChar char="•"/>
              <a:defRPr sz="2844" kern="1200">
                <a:solidFill>
                  <a:srgbClr val="000000"/>
                </a:solidFill>
                <a:latin typeface="Times New Roman" panose="02020603050405020304" pitchFamily="18" charset="0"/>
                <a:ea typeface="Verdana" panose="020B0604030504040204" pitchFamily="34" charset="0"/>
                <a:cs typeface="Times New Roman" panose="02020603050405020304" pitchFamily="18" charset="0"/>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rgbClr val="000000"/>
                </a:solidFill>
                <a:latin typeface="Times New Roman" panose="02020603050405020304" pitchFamily="18" charset="0"/>
                <a:ea typeface="Verdana" panose="020B0604030504040204" pitchFamily="34" charset="0"/>
                <a:cs typeface="Times New Roman" panose="02020603050405020304" pitchFamily="18" charset="0"/>
              </a:defRPr>
            </a:lvl3pPr>
            <a:lvl4pPr marL="2275804" indent="-325115" algn="l" defTabSz="1300460" rtl="0" eaLnBrk="1" latinLnBrk="0" hangingPunct="1">
              <a:lnSpc>
                <a:spcPct val="90000"/>
              </a:lnSpc>
              <a:spcBef>
                <a:spcPts val="711"/>
              </a:spcBef>
              <a:buFont typeface="Arial" panose="020B0604020202020204" pitchFamily="34" charset="0"/>
              <a:buChar char="•"/>
              <a:defRPr sz="2844" kern="1200">
                <a:solidFill>
                  <a:srgbClr val="000000"/>
                </a:solidFill>
                <a:latin typeface="Times New Roman" panose="02020603050405020304" pitchFamily="18" charset="0"/>
                <a:ea typeface="Verdana" panose="020B0604030504040204" pitchFamily="34" charset="0"/>
                <a:cs typeface="Times New Roman" panose="02020603050405020304" pitchFamily="18" charset="0"/>
              </a:defRPr>
            </a:lvl4pPr>
            <a:lvl5pPr marL="2926034" indent="-325115" algn="l" defTabSz="1300460" rtl="0" eaLnBrk="1" latinLnBrk="0" hangingPunct="1">
              <a:lnSpc>
                <a:spcPct val="90000"/>
              </a:lnSpc>
              <a:spcBef>
                <a:spcPts val="711"/>
              </a:spcBef>
              <a:buFont typeface="Arial" panose="020B0604020202020204" pitchFamily="34" charset="0"/>
              <a:buChar char="•"/>
              <a:defRPr sz="2844" kern="1200">
                <a:solidFill>
                  <a:srgbClr val="000000"/>
                </a:solidFill>
                <a:latin typeface="Times New Roman" panose="02020603050405020304" pitchFamily="18" charset="0"/>
                <a:ea typeface="Verdana" panose="020B0604030504040204" pitchFamily="34" charset="0"/>
                <a:cs typeface="Times New Roman" panose="02020603050405020304" pitchFamily="18" charset="0"/>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buClr>
                <a:srgbClr val="06829A"/>
              </a:buClr>
            </a:pPr>
            <a:r>
              <a:rPr lang="lv-LV" sz="3200" dirty="0"/>
              <a:t>EKONOMIKAS IZAUGSMES PARADIGMAS MAIŅA </a:t>
            </a:r>
            <a:r>
              <a:rPr lang="lv-LV" sz="2800" dirty="0"/>
              <a:t>– fokuss no darbietilpīgas un resursu ietilpīgas ekonomikas uz zināšanu un tehnoloģiju ietilpīgu ekonomiku</a:t>
            </a:r>
          </a:p>
          <a:p>
            <a:pPr>
              <a:spcBef>
                <a:spcPts val="2999"/>
              </a:spcBef>
              <a:spcAft>
                <a:spcPts val="1801"/>
              </a:spcAft>
              <a:buClr>
                <a:srgbClr val="06829A"/>
              </a:buClr>
            </a:pPr>
            <a:r>
              <a:rPr lang="lv-LV" sz="3200" dirty="0"/>
              <a:t>GLOBĀLIE IZAICINĀJUMI KĀ LATVIJAS IESPĒJA </a:t>
            </a:r>
            <a:r>
              <a:rPr lang="lv-LV" sz="2800" dirty="0"/>
              <a:t>– iedzīvotāju skaita pieaugums pasaulē, sabiedrības novecošanās (it īpaši Eiropā), ārējā migrācija/iekšējā mobilitāte, Industrija 4.0, klimata pārmaiņas, u.c.</a:t>
            </a:r>
          </a:p>
          <a:p>
            <a:pPr>
              <a:spcBef>
                <a:spcPts val="2999"/>
              </a:spcBef>
              <a:spcAft>
                <a:spcPts val="1801"/>
              </a:spcAft>
              <a:buClr>
                <a:srgbClr val="06829A"/>
              </a:buClr>
            </a:pPr>
            <a:r>
              <a:rPr lang="lv-LV" sz="3200" dirty="0"/>
              <a:t>LATVIJA SPĒJ PIEDĀVĀT SPECIFISKAS KOMPETENCES UN PIEEJAS </a:t>
            </a:r>
            <a:r>
              <a:rPr lang="lv-LV" sz="2800" dirty="0"/>
              <a:t>gan zinātnē, gan uzņēmējdarbībā – nišas produktu integrācija globālajās vērtību ķēdēs, valsts pakalpojumi kā produktu inkubācijas platforma</a:t>
            </a:r>
          </a:p>
        </p:txBody>
      </p:sp>
      <p:sp>
        <p:nvSpPr>
          <p:cNvPr id="6" name="Title 1">
            <a:extLst>
              <a:ext uri="{FF2B5EF4-FFF2-40B4-BE49-F238E27FC236}">
                <a16:creationId xmlns:a16="http://schemas.microsoft.com/office/drawing/2014/main" id="{E08DED20-1DC0-49A5-8583-8DD735738E94}"/>
              </a:ext>
            </a:extLst>
          </p:cNvPr>
          <p:cNvSpPr>
            <a:spLocks noGrp="1"/>
          </p:cNvSpPr>
          <p:nvPr>
            <p:ph type="title"/>
          </p:nvPr>
        </p:nvSpPr>
        <p:spPr>
          <a:xfrm>
            <a:off x="3193535" y="317118"/>
            <a:ext cx="13842186" cy="1474290"/>
          </a:xfrm>
        </p:spPr>
        <p:txBody>
          <a:bodyPr>
            <a:noAutofit/>
          </a:bodyPr>
          <a:lstStyle/>
          <a:p>
            <a:pPr algn="ctr"/>
            <a:r>
              <a:rPr lang="lv-LV" sz="4000" b="0" cap="all" dirty="0">
                <a:solidFill>
                  <a:srgbClr val="228B9D"/>
                </a:solidFill>
                <a:latin typeface="+mj-lt"/>
                <a:ea typeface="Verdana" panose="020B0604030504040204" pitchFamily="34" charset="0"/>
                <a:cs typeface="Verdana" panose="020B0604030504040204" pitchFamily="34" charset="0"/>
              </a:rPr>
              <a:t>Ekonomikas izaugsmes ietvars praktiski visām valstīm ir vienāds. Kādas būs Latvijas priekšrocības?</a:t>
            </a:r>
            <a:br>
              <a:rPr lang="lv-LV" sz="4000" b="0" cap="all" dirty="0">
                <a:solidFill>
                  <a:srgbClr val="228B9D"/>
                </a:solidFill>
                <a:latin typeface="+mj-lt"/>
                <a:ea typeface="Verdana" panose="020B0604030504040204" pitchFamily="34" charset="0"/>
                <a:cs typeface="Verdana" panose="020B0604030504040204" pitchFamily="34" charset="0"/>
              </a:rPr>
            </a:br>
            <a:endParaRPr lang="lv-LV" sz="4000" b="0" cap="all" dirty="0">
              <a:solidFill>
                <a:srgbClr val="228B9D"/>
              </a:solidFill>
              <a:latin typeface="+mj-lt"/>
              <a:ea typeface="Verdana" panose="020B0604030504040204" pitchFamily="34" charset="0"/>
              <a:cs typeface="Verdana" panose="020B0604030504040204" pitchFamily="34" charset="0"/>
            </a:endParaRPr>
          </a:p>
        </p:txBody>
      </p:sp>
      <p:sp>
        <p:nvSpPr>
          <p:cNvPr id="7" name="Slide Number Placeholder 3">
            <a:extLst>
              <a:ext uri="{FF2B5EF4-FFF2-40B4-BE49-F238E27FC236}">
                <a16:creationId xmlns:a16="http://schemas.microsoft.com/office/drawing/2014/main" id="{96718E6C-C83D-48E1-8355-274EA3F91A31}"/>
              </a:ext>
            </a:extLst>
          </p:cNvPr>
          <p:cNvSpPr>
            <a:spLocks noGrp="1"/>
          </p:cNvSpPr>
          <p:nvPr>
            <p:ph type="sldNum" sz="quarter" idx="10"/>
          </p:nvPr>
        </p:nvSpPr>
        <p:spPr>
          <a:xfrm>
            <a:off x="16019663" y="9172012"/>
            <a:ext cx="1204149" cy="433479"/>
          </a:xfrm>
        </p:spPr>
        <p:txBody>
          <a:bodyPr/>
          <a:lstStyle/>
          <a:p>
            <a:fld id="{BB52BD7A-E27C-4D8B-9BA7-C703671C96E0}" type="slidenum">
              <a:rPr lang="en-US" altLang="lv-LV" sz="1399">
                <a:solidFill>
                  <a:schemeClr val="bg1">
                    <a:lumMod val="50000"/>
                  </a:schemeClr>
                </a:solidFill>
              </a:rPr>
              <a:pPr/>
              <a:t>13</a:t>
            </a:fld>
            <a:endParaRPr lang="en-US" altLang="lv-LV" sz="1399" dirty="0">
              <a:solidFill>
                <a:schemeClr val="bg1">
                  <a:lumMod val="50000"/>
                </a:schemeClr>
              </a:solidFill>
            </a:endParaRPr>
          </a:p>
        </p:txBody>
      </p:sp>
    </p:spTree>
    <p:extLst>
      <p:ext uri="{BB962C8B-B14F-4D97-AF65-F5344CB8AC3E}">
        <p14:creationId xmlns:p14="http://schemas.microsoft.com/office/powerpoint/2010/main" val="385465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3">
            <a:extLst>
              <a:ext uri="{FF2B5EF4-FFF2-40B4-BE49-F238E27FC236}">
                <a16:creationId xmlns:a16="http://schemas.microsoft.com/office/drawing/2014/main" id="{A2A84184-F5E8-4457-BBC2-D05C67014D92}"/>
              </a:ext>
            </a:extLst>
          </p:cNvPr>
          <p:cNvSpPr/>
          <p:nvPr/>
        </p:nvSpPr>
        <p:spPr>
          <a:xfrm>
            <a:off x="4504368" y="7974582"/>
            <a:ext cx="341359" cy="20079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ysClr val="window" lastClr="FFFFFF"/>
          </a:solidFill>
          <a:ln w="25400" cap="flat" cmpd="sng" algn="ctr">
            <a:noFill/>
            <a:prstDash val="solid"/>
          </a:ln>
          <a:effectLst/>
        </p:spPr>
        <p:txBody>
          <a:bodyPr rtlCol="0" anchor="ctr"/>
          <a:lstStyle/>
          <a:p>
            <a:pPr algn="ctr" defTabSz="685800" latinLnBrk="1">
              <a:defRPr/>
            </a:pPr>
            <a:endParaRPr lang="ko-KR" altLang="en-US" kern="0">
              <a:solidFill>
                <a:prstClr val="white"/>
              </a:solidFill>
              <a:latin typeface="Verdana" panose="020B0604030504040204" pitchFamily="34" charset="0"/>
              <a:ea typeface="Arial Unicode MS"/>
            </a:endParaRPr>
          </a:p>
        </p:txBody>
      </p:sp>
      <p:sp>
        <p:nvSpPr>
          <p:cNvPr id="7" name="Teardrop 6">
            <a:extLst>
              <a:ext uri="{FF2B5EF4-FFF2-40B4-BE49-F238E27FC236}">
                <a16:creationId xmlns:a16="http://schemas.microsoft.com/office/drawing/2014/main" id="{F23527F2-C80B-4ECF-BF45-56F3B97C66B5}"/>
              </a:ext>
            </a:extLst>
          </p:cNvPr>
          <p:cNvSpPr/>
          <p:nvPr/>
        </p:nvSpPr>
        <p:spPr>
          <a:xfrm rot="8100000">
            <a:off x="8596350" y="6041298"/>
            <a:ext cx="298411" cy="298411"/>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latinLnBrk="1">
              <a:defRPr/>
            </a:pPr>
            <a:endParaRPr lang="ko-KR" altLang="en-US" kern="0">
              <a:solidFill>
                <a:prstClr val="white"/>
              </a:solidFill>
              <a:latin typeface="Verdana" panose="020B0604030504040204" pitchFamily="34" charset="0"/>
              <a:ea typeface="Arial Unicode MS"/>
            </a:endParaRPr>
          </a:p>
        </p:txBody>
      </p:sp>
      <p:sp>
        <p:nvSpPr>
          <p:cNvPr id="8" name="Rounded Rectangle 27">
            <a:extLst>
              <a:ext uri="{FF2B5EF4-FFF2-40B4-BE49-F238E27FC236}">
                <a16:creationId xmlns:a16="http://schemas.microsoft.com/office/drawing/2014/main" id="{198549A0-27B6-425E-BFC9-550077800738}"/>
              </a:ext>
            </a:extLst>
          </p:cNvPr>
          <p:cNvSpPr/>
          <p:nvPr/>
        </p:nvSpPr>
        <p:spPr>
          <a:xfrm>
            <a:off x="8590253" y="7950070"/>
            <a:ext cx="325230" cy="2498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latinLnBrk="1">
              <a:defRPr/>
            </a:pPr>
            <a:endParaRPr lang="ko-KR" altLang="en-US" kern="0">
              <a:solidFill>
                <a:prstClr val="white"/>
              </a:solidFill>
              <a:latin typeface="Verdana" panose="020B0604030504040204" pitchFamily="34" charset="0"/>
              <a:ea typeface="Arial Unicode MS"/>
            </a:endParaRPr>
          </a:p>
        </p:txBody>
      </p:sp>
      <p:sp>
        <p:nvSpPr>
          <p:cNvPr id="9" name="Rounded Rectangle 7">
            <a:extLst>
              <a:ext uri="{FF2B5EF4-FFF2-40B4-BE49-F238E27FC236}">
                <a16:creationId xmlns:a16="http://schemas.microsoft.com/office/drawing/2014/main" id="{0C32E2C2-B036-47FB-A811-F1A81FD6DA3F}"/>
              </a:ext>
            </a:extLst>
          </p:cNvPr>
          <p:cNvSpPr/>
          <p:nvPr/>
        </p:nvSpPr>
        <p:spPr>
          <a:xfrm>
            <a:off x="8578475" y="6974927"/>
            <a:ext cx="348786" cy="3009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latinLnBrk="1">
              <a:defRPr/>
            </a:pPr>
            <a:endParaRPr lang="ko-KR" altLang="en-US" kern="0">
              <a:solidFill>
                <a:prstClr val="white"/>
              </a:solidFill>
              <a:latin typeface="Verdana" panose="020B0604030504040204" pitchFamily="34" charset="0"/>
              <a:ea typeface="Arial Unicode MS"/>
            </a:endParaRPr>
          </a:p>
        </p:txBody>
      </p:sp>
      <p:sp>
        <p:nvSpPr>
          <p:cNvPr id="38" name="Slide Number Placeholder 1">
            <a:extLst>
              <a:ext uri="{FF2B5EF4-FFF2-40B4-BE49-F238E27FC236}">
                <a16:creationId xmlns:a16="http://schemas.microsoft.com/office/drawing/2014/main" id="{ABD2A2AA-8436-4418-9EAF-E4384142C3A1}"/>
              </a:ext>
            </a:extLst>
          </p:cNvPr>
          <p:cNvSpPr txBox="1">
            <a:spLocks/>
          </p:cNvSpPr>
          <p:nvPr/>
        </p:nvSpPr>
        <p:spPr>
          <a:xfrm>
            <a:off x="16695476" y="9231583"/>
            <a:ext cx="577991" cy="433493"/>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422">
                <a:solidFill>
                  <a:schemeClr val="tx1">
                    <a:tint val="75000"/>
                  </a:schemeClr>
                </a:solidFill>
                <a:latin typeface="Calibri Light" panose="020F0302020204030204" pitchFamily="34" charset="0"/>
              </a:rPr>
              <a:pPr algn="r"/>
              <a:t>14</a:t>
            </a:fld>
            <a:endParaRPr lang="en-US" altLang="lv-LV" sz="1422" dirty="0">
              <a:solidFill>
                <a:schemeClr val="tx1">
                  <a:tint val="75000"/>
                </a:schemeClr>
              </a:solidFill>
              <a:latin typeface="Calibri Light" panose="020F0302020204030204" pitchFamily="34" charset="0"/>
            </a:endParaRPr>
          </a:p>
        </p:txBody>
      </p:sp>
      <p:sp>
        <p:nvSpPr>
          <p:cNvPr id="40" name="Text Box 2">
            <a:extLst>
              <a:ext uri="{FF2B5EF4-FFF2-40B4-BE49-F238E27FC236}">
                <a16:creationId xmlns:a16="http://schemas.microsoft.com/office/drawing/2014/main" id="{7ECECC5C-4949-4725-BF08-258EA17208CD}"/>
              </a:ext>
            </a:extLst>
          </p:cNvPr>
          <p:cNvSpPr txBox="1">
            <a:spLocks noChangeArrowheads="1"/>
          </p:cNvSpPr>
          <p:nvPr/>
        </p:nvSpPr>
        <p:spPr bwMode="auto">
          <a:xfrm>
            <a:off x="4046558" y="2679216"/>
            <a:ext cx="2196000" cy="1083937"/>
          </a:xfrm>
          <a:prstGeom prst="rect">
            <a:avLst/>
          </a:prstGeom>
          <a:solidFill>
            <a:schemeClr val="bg2">
              <a:lumMod val="95000"/>
            </a:schemeClr>
          </a:solidFill>
          <a:ln w="9525">
            <a:solidFill>
              <a:srgbClr val="000000"/>
            </a:solidFill>
            <a:miter lim="800000"/>
            <a:headEnd/>
            <a:tailEnd/>
          </a:ln>
        </p:spPr>
        <p:txBody>
          <a:bodyPr rot="0" vert="horz" wrap="square" anchor="t" anchorCtr="0"/>
          <a:lstStyle/>
          <a:p>
            <a:pPr algn="l">
              <a:lnSpc>
                <a:spcPct val="107000"/>
              </a:lnSpc>
              <a:spcAft>
                <a:spcPts val="0"/>
              </a:spcAft>
            </a:pPr>
            <a:r>
              <a:rPr lang="lv-LV" sz="2000" b="0" dirty="0">
                <a:solidFill>
                  <a:srgbClr val="623E92"/>
                </a:solidFill>
                <a:effectLst/>
                <a:latin typeface="+mj-lt"/>
                <a:ea typeface="Calibri" panose="020F0502020204030204" pitchFamily="34" charset="0"/>
                <a:cs typeface="Times New Roman" panose="02020603050405020304" pitchFamily="18" charset="0"/>
              </a:rPr>
              <a:t>1. ZINĀŠANU-IETILPĪGA BIOEKONOMIKA</a:t>
            </a:r>
          </a:p>
          <a:p>
            <a:pPr algn="l">
              <a:lnSpc>
                <a:spcPct val="107000"/>
              </a:lnSpc>
              <a:spcAft>
                <a:spcPts val="0"/>
              </a:spcAft>
            </a:pPr>
            <a:r>
              <a:rPr lang="lv-LV" sz="2000" b="0" dirty="0">
                <a:solidFill>
                  <a:srgbClr val="623E92"/>
                </a:solidFill>
                <a:effectLst/>
                <a:latin typeface="+mj-lt"/>
                <a:ea typeface="Calibri" panose="020F0502020204030204" pitchFamily="34" charset="0"/>
                <a:cs typeface="Times New Roman" panose="02020603050405020304" pitchFamily="18" charset="0"/>
              </a:rPr>
              <a:t> </a:t>
            </a:r>
          </a:p>
          <a:p>
            <a:pPr algn="l">
              <a:lnSpc>
                <a:spcPct val="107000"/>
              </a:lnSpc>
              <a:spcAft>
                <a:spcPts val="800"/>
              </a:spcAft>
            </a:pPr>
            <a:r>
              <a:rPr lang="lv-LV" sz="2000" b="0" dirty="0">
                <a:solidFill>
                  <a:srgbClr val="623E92"/>
                </a:solidFill>
                <a:effectLst/>
                <a:latin typeface="+mj-lt"/>
                <a:ea typeface="Calibri" panose="020F0502020204030204" pitchFamily="34" charset="0"/>
                <a:cs typeface="Times New Roman" panose="02020603050405020304" pitchFamily="18" charset="0"/>
              </a:rPr>
              <a:t> </a:t>
            </a:r>
          </a:p>
        </p:txBody>
      </p:sp>
      <p:sp>
        <p:nvSpPr>
          <p:cNvPr id="41" name="Text Box 2">
            <a:extLst>
              <a:ext uri="{FF2B5EF4-FFF2-40B4-BE49-F238E27FC236}">
                <a16:creationId xmlns:a16="http://schemas.microsoft.com/office/drawing/2014/main" id="{ADA81D49-4F1A-40D2-BB45-3FC3E6D70952}"/>
              </a:ext>
            </a:extLst>
          </p:cNvPr>
          <p:cNvSpPr txBox="1">
            <a:spLocks noChangeArrowheads="1"/>
          </p:cNvSpPr>
          <p:nvPr/>
        </p:nvSpPr>
        <p:spPr bwMode="auto">
          <a:xfrm>
            <a:off x="4035481" y="3856856"/>
            <a:ext cx="2196000" cy="1877461"/>
          </a:xfrm>
          <a:prstGeom prst="rect">
            <a:avLst/>
          </a:prstGeom>
          <a:solidFill>
            <a:schemeClr val="bg2">
              <a:lumMod val="95000"/>
            </a:schemeClr>
          </a:solidFill>
          <a:ln w="9525">
            <a:solidFill>
              <a:srgbClr val="000000"/>
            </a:solidFill>
            <a:miter lim="800000"/>
            <a:headEnd/>
            <a:tailEnd/>
          </a:ln>
        </p:spPr>
        <p:txBody>
          <a:bodyPr rot="0" vert="horz" wrap="square" anchor="t" anchorCtr="0"/>
          <a:lstStyle/>
          <a:p>
            <a:pPr algn="l">
              <a:lnSpc>
                <a:spcPct val="107000"/>
              </a:lnSpc>
              <a:spcAft>
                <a:spcPts val="0"/>
              </a:spcAft>
            </a:pPr>
            <a:r>
              <a:rPr lang="lv-LV" sz="2000" b="0" dirty="0">
                <a:solidFill>
                  <a:srgbClr val="623E92"/>
                </a:solidFill>
                <a:effectLst/>
                <a:latin typeface="+mj-lt"/>
                <a:ea typeface="Calibri" panose="020F0502020204030204" pitchFamily="34" charset="0"/>
                <a:cs typeface="Times New Roman" panose="02020603050405020304" pitchFamily="18" charset="0"/>
              </a:rPr>
              <a:t>2. BIOMEDICĪNA, MEDICĪNAS TEHNOLOĢIJAS, BIOFARMĀCIJA UN BIOTEHNOLOĢIJAS</a:t>
            </a:r>
          </a:p>
          <a:p>
            <a:pPr algn="l">
              <a:lnSpc>
                <a:spcPct val="107000"/>
              </a:lnSpc>
              <a:spcAft>
                <a:spcPts val="800"/>
              </a:spcAft>
            </a:pPr>
            <a:r>
              <a:rPr lang="lv-LV" sz="2000" b="0" dirty="0">
                <a:solidFill>
                  <a:srgbClr val="623E92"/>
                </a:solidFill>
                <a:effectLst/>
                <a:latin typeface="+mj-lt"/>
                <a:ea typeface="Calibri" panose="020F0502020204030204" pitchFamily="34" charset="0"/>
                <a:cs typeface="Times New Roman" panose="02020603050405020304" pitchFamily="18" charset="0"/>
              </a:rPr>
              <a:t> </a:t>
            </a:r>
          </a:p>
        </p:txBody>
      </p:sp>
      <p:sp>
        <p:nvSpPr>
          <p:cNvPr id="42" name="Text Box 2">
            <a:extLst>
              <a:ext uri="{FF2B5EF4-FFF2-40B4-BE49-F238E27FC236}">
                <a16:creationId xmlns:a16="http://schemas.microsoft.com/office/drawing/2014/main" id="{198B3161-5429-4AED-AD13-562CFBC1F88B}"/>
              </a:ext>
            </a:extLst>
          </p:cNvPr>
          <p:cNvSpPr txBox="1">
            <a:spLocks noChangeArrowheads="1"/>
          </p:cNvSpPr>
          <p:nvPr/>
        </p:nvSpPr>
        <p:spPr bwMode="auto">
          <a:xfrm>
            <a:off x="4043108" y="5830532"/>
            <a:ext cx="2196000" cy="1475473"/>
          </a:xfrm>
          <a:prstGeom prst="rect">
            <a:avLst/>
          </a:prstGeom>
          <a:solidFill>
            <a:schemeClr val="bg2">
              <a:lumMod val="95000"/>
            </a:schemeClr>
          </a:solidFill>
          <a:ln w="9525">
            <a:solidFill>
              <a:srgbClr val="000000"/>
            </a:solidFill>
            <a:miter lim="800000"/>
            <a:headEnd/>
            <a:tailEnd/>
          </a:ln>
        </p:spPr>
        <p:txBody>
          <a:bodyPr rot="0" vert="horz" wrap="square" anchor="t" anchorCtr="0"/>
          <a:lstStyle/>
          <a:p>
            <a:pPr algn="l">
              <a:lnSpc>
                <a:spcPct val="107000"/>
              </a:lnSpc>
              <a:spcAft>
                <a:spcPts val="800"/>
              </a:spcAft>
            </a:pPr>
            <a:r>
              <a:rPr lang="lv-LV" sz="2000" b="0" dirty="0">
                <a:solidFill>
                  <a:srgbClr val="623E92"/>
                </a:solidFill>
                <a:effectLst/>
                <a:latin typeface="+mj-lt"/>
                <a:ea typeface="Calibri" panose="020F0502020204030204" pitchFamily="34" charset="0"/>
                <a:cs typeface="Times New Roman" panose="02020603050405020304" pitchFamily="18" charset="0"/>
              </a:rPr>
              <a:t>3. VIEDIE MATERIĀLI,  TEHNOLOĢIJAS UN </a:t>
            </a:r>
            <a:r>
              <a:rPr lang="lv-LV" sz="2000" b="0" dirty="0" err="1">
                <a:solidFill>
                  <a:srgbClr val="623E92"/>
                </a:solidFill>
                <a:effectLst/>
                <a:latin typeface="+mj-lt"/>
                <a:ea typeface="Calibri" panose="020F0502020204030204" pitchFamily="34" charset="0"/>
                <a:cs typeface="Times New Roman" panose="02020603050405020304" pitchFamily="18" charset="0"/>
              </a:rPr>
              <a:t>INŽENIERSISTĒMAS</a:t>
            </a:r>
            <a:endParaRPr lang="lv-LV" sz="2000" b="0" dirty="0">
              <a:solidFill>
                <a:srgbClr val="623E92"/>
              </a:solidFill>
              <a:effectLst/>
              <a:latin typeface="+mj-lt"/>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id="{DCCEBD52-9766-4980-B1A7-7E1C39128392}"/>
              </a:ext>
            </a:extLst>
          </p:cNvPr>
          <p:cNvSpPr txBox="1">
            <a:spLocks noChangeArrowheads="1"/>
          </p:cNvSpPr>
          <p:nvPr/>
        </p:nvSpPr>
        <p:spPr bwMode="auto">
          <a:xfrm>
            <a:off x="4032193" y="7392464"/>
            <a:ext cx="2196000" cy="773196"/>
          </a:xfrm>
          <a:prstGeom prst="rect">
            <a:avLst/>
          </a:prstGeom>
          <a:solidFill>
            <a:schemeClr val="bg2">
              <a:lumMod val="95000"/>
            </a:schemeClr>
          </a:solidFill>
          <a:ln w="9525">
            <a:solidFill>
              <a:srgbClr val="000000"/>
            </a:solidFill>
            <a:miter lim="800000"/>
            <a:headEnd/>
            <a:tailEnd/>
          </a:ln>
        </p:spPr>
        <p:txBody>
          <a:bodyPr rot="0" vert="horz" wrap="square" anchor="t" anchorCtr="0"/>
          <a:lstStyle/>
          <a:p>
            <a:pPr algn="l">
              <a:lnSpc>
                <a:spcPct val="107000"/>
              </a:lnSpc>
              <a:spcAft>
                <a:spcPts val="0"/>
              </a:spcAft>
            </a:pPr>
            <a:r>
              <a:rPr lang="lv-LV" sz="2000" b="0" dirty="0">
                <a:solidFill>
                  <a:srgbClr val="623E92"/>
                </a:solidFill>
                <a:effectLst/>
                <a:latin typeface="+mj-lt"/>
                <a:ea typeface="Calibri" panose="020F0502020204030204" pitchFamily="34" charset="0"/>
                <a:cs typeface="Times New Roman" panose="02020603050405020304" pitchFamily="18" charset="0"/>
              </a:rPr>
              <a:t>4.VIEDĀ ENERĢĒTIKA</a:t>
            </a:r>
          </a:p>
          <a:p>
            <a:pPr algn="l">
              <a:lnSpc>
                <a:spcPct val="107000"/>
              </a:lnSpc>
              <a:spcAft>
                <a:spcPts val="800"/>
              </a:spcAft>
            </a:pPr>
            <a:r>
              <a:rPr lang="lv-LV" sz="2000" b="0" dirty="0">
                <a:solidFill>
                  <a:srgbClr val="623E92"/>
                </a:solidFill>
                <a:effectLst/>
                <a:latin typeface="+mj-lt"/>
                <a:ea typeface="Calibri" panose="020F0502020204030204" pitchFamily="34" charset="0"/>
                <a:cs typeface="Times New Roman" panose="02020603050405020304" pitchFamily="18" charset="0"/>
              </a:rPr>
              <a:t> </a:t>
            </a:r>
          </a:p>
        </p:txBody>
      </p:sp>
      <p:sp>
        <p:nvSpPr>
          <p:cNvPr id="44" name="Text Box 2">
            <a:extLst>
              <a:ext uri="{FF2B5EF4-FFF2-40B4-BE49-F238E27FC236}">
                <a16:creationId xmlns:a16="http://schemas.microsoft.com/office/drawing/2014/main" id="{C55BBABA-EDA3-472B-A190-4228CC4770E1}"/>
              </a:ext>
            </a:extLst>
          </p:cNvPr>
          <p:cNvSpPr txBox="1">
            <a:spLocks noChangeArrowheads="1"/>
          </p:cNvSpPr>
          <p:nvPr/>
        </p:nvSpPr>
        <p:spPr bwMode="auto">
          <a:xfrm>
            <a:off x="4029039" y="8244848"/>
            <a:ext cx="2196000" cy="1263669"/>
          </a:xfrm>
          <a:prstGeom prst="rect">
            <a:avLst/>
          </a:prstGeom>
          <a:solidFill>
            <a:schemeClr val="bg2">
              <a:lumMod val="95000"/>
            </a:schemeClr>
          </a:solidFill>
          <a:ln w="9525">
            <a:solidFill>
              <a:srgbClr val="000000"/>
            </a:solidFill>
            <a:miter lim="800000"/>
            <a:headEnd/>
            <a:tailEnd/>
          </a:ln>
        </p:spPr>
        <p:txBody>
          <a:bodyPr rot="0" vert="horz" wrap="square" anchor="t" anchorCtr="0"/>
          <a:lstStyle/>
          <a:p>
            <a:pPr algn="l">
              <a:lnSpc>
                <a:spcPct val="107000"/>
              </a:lnSpc>
              <a:spcAft>
                <a:spcPts val="800"/>
              </a:spcAft>
            </a:pPr>
            <a:r>
              <a:rPr lang="lv-LV" sz="2000" b="0" dirty="0">
                <a:solidFill>
                  <a:srgbClr val="623E92"/>
                </a:solidFill>
                <a:effectLst/>
                <a:latin typeface="+mj-lt"/>
                <a:ea typeface="Calibri" panose="020F0502020204030204" pitchFamily="34" charset="0"/>
                <a:cs typeface="Times New Roman" panose="02020603050405020304" pitchFamily="18" charset="0"/>
              </a:rPr>
              <a:t>5.INFORMĀCIJAS UN KOMUNIKĀCIJU TEHNOLOĢIJAS</a:t>
            </a:r>
          </a:p>
        </p:txBody>
      </p:sp>
      <p:grpSp>
        <p:nvGrpSpPr>
          <p:cNvPr id="3" name="Group 2">
            <a:extLst>
              <a:ext uri="{FF2B5EF4-FFF2-40B4-BE49-F238E27FC236}">
                <a16:creationId xmlns:a16="http://schemas.microsoft.com/office/drawing/2014/main" id="{F475733A-94FE-4E38-9436-B694EC5645A9}"/>
              </a:ext>
            </a:extLst>
          </p:cNvPr>
          <p:cNvGrpSpPr/>
          <p:nvPr/>
        </p:nvGrpSpPr>
        <p:grpSpPr>
          <a:xfrm>
            <a:off x="199239" y="2904251"/>
            <a:ext cx="3768087" cy="6132685"/>
            <a:chOff x="199239" y="2805776"/>
            <a:chExt cx="4478827" cy="6132685"/>
          </a:xfrm>
        </p:grpSpPr>
        <p:grpSp>
          <p:nvGrpSpPr>
            <p:cNvPr id="10" name="Group 9">
              <a:extLst>
                <a:ext uri="{FF2B5EF4-FFF2-40B4-BE49-F238E27FC236}">
                  <a16:creationId xmlns:a16="http://schemas.microsoft.com/office/drawing/2014/main" id="{293BC0AC-C3BA-476A-A5B0-4CD9AE1029E7}"/>
                </a:ext>
              </a:extLst>
            </p:cNvPr>
            <p:cNvGrpSpPr/>
            <p:nvPr/>
          </p:nvGrpSpPr>
          <p:grpSpPr>
            <a:xfrm rot="16414738">
              <a:off x="-613679" y="3646717"/>
              <a:ext cx="6132685" cy="4450804"/>
              <a:chOff x="1809575" y="1872752"/>
              <a:chExt cx="5524850" cy="3504181"/>
            </a:xfrm>
          </p:grpSpPr>
          <p:sp>
            <p:nvSpPr>
              <p:cNvPr id="11" name="Freeform 60">
                <a:extLst>
                  <a:ext uri="{FF2B5EF4-FFF2-40B4-BE49-F238E27FC236}">
                    <a16:creationId xmlns:a16="http://schemas.microsoft.com/office/drawing/2014/main" id="{1D26E563-0D01-4088-B8FF-2414A1E768D6}"/>
                  </a:ext>
                </a:extLst>
              </p:cNvPr>
              <p:cNvSpPr>
                <a:spLocks/>
              </p:cNvSpPr>
              <p:nvPr/>
            </p:nvSpPr>
            <p:spPr bwMode="auto">
              <a:xfrm>
                <a:off x="3999873" y="1872752"/>
                <a:ext cx="1188893" cy="1188893"/>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8064A2">
                  <a:lumMod val="75000"/>
                </a:srgbClr>
              </a:solidFill>
              <a:ln>
                <a:noFill/>
              </a:ln>
            </p:spPr>
            <p:txBody>
              <a:bodyPr vert="horz" wrap="square" lIns="51435" tIns="25718" rIns="51435" bIns="25718"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2" name="Freeform: Shape 82">
                <a:extLst>
                  <a:ext uri="{FF2B5EF4-FFF2-40B4-BE49-F238E27FC236}">
                    <a16:creationId xmlns:a16="http://schemas.microsoft.com/office/drawing/2014/main" id="{D11E2021-2DC1-4EB6-A5F8-2118C88248A0}"/>
                  </a:ext>
                </a:extLst>
              </p:cNvPr>
              <p:cNvSpPr>
                <a:spLocks/>
              </p:cNvSpPr>
              <p:nvPr/>
            </p:nvSpPr>
            <p:spPr bwMode="auto">
              <a:xfrm>
                <a:off x="2242576" y="1872752"/>
                <a:ext cx="1023727" cy="1941807"/>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rgbClr val="8064A2">
                  <a:lumMod val="20000"/>
                  <a:lumOff val="80000"/>
                </a:srgbClr>
              </a:solidFill>
              <a:ln>
                <a:noFill/>
              </a:ln>
            </p:spPr>
            <p:txBody>
              <a:bodyPr vert="horz" wrap="square" lIns="51435" tIns="25718" rIns="51435" bIns="25718" numCol="1" anchor="t" anchorCtr="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3" name="Freeform: Shape 83">
                <a:extLst>
                  <a:ext uri="{FF2B5EF4-FFF2-40B4-BE49-F238E27FC236}">
                    <a16:creationId xmlns:a16="http://schemas.microsoft.com/office/drawing/2014/main" id="{882BB129-4998-4567-813D-4D4351F984B4}"/>
                  </a:ext>
                </a:extLst>
              </p:cNvPr>
              <p:cNvSpPr>
                <a:spLocks/>
              </p:cNvSpPr>
              <p:nvPr/>
            </p:nvSpPr>
            <p:spPr bwMode="auto">
              <a:xfrm>
                <a:off x="3060961" y="1872752"/>
                <a:ext cx="822851" cy="2831616"/>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8064A2">
                  <a:lumMod val="40000"/>
                  <a:lumOff val="60000"/>
                </a:srgbClr>
              </a:solidFill>
              <a:ln>
                <a:noFill/>
              </a:ln>
            </p:spPr>
            <p:txBody>
              <a:bodyPr vert="horz" wrap="square" lIns="51435" tIns="25718" rIns="51435" bIns="25718" numCol="1" anchor="t" anchorCtr="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4" name="Freeform: Shape 84">
                <a:extLst>
                  <a:ext uri="{FF2B5EF4-FFF2-40B4-BE49-F238E27FC236}">
                    <a16:creationId xmlns:a16="http://schemas.microsoft.com/office/drawing/2014/main" id="{8C74D5A7-74BB-427D-8B4A-818CE1EF0898}"/>
                  </a:ext>
                </a:extLst>
              </p:cNvPr>
              <p:cNvSpPr>
                <a:spLocks noChangeArrowheads="1"/>
              </p:cNvSpPr>
              <p:nvPr/>
            </p:nvSpPr>
            <p:spPr bwMode="auto">
              <a:xfrm>
                <a:off x="3172560" y="2464967"/>
                <a:ext cx="1422505" cy="2474502"/>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rgbClr val="8064A2">
                  <a:lumMod val="60000"/>
                  <a:lumOff val="40000"/>
                </a:srgbClr>
              </a:solidFill>
              <a:ln>
                <a:noFill/>
              </a:ln>
            </p:spPr>
            <p:txBody>
              <a:bodyPr vert="horz" wrap="square" lIns="51435" tIns="25718" rIns="51435" bIns="25718" numCol="1" anchor="t" anchorCtr="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5" name="Freeform: Shape 85">
                <a:extLst>
                  <a:ext uri="{FF2B5EF4-FFF2-40B4-BE49-F238E27FC236}">
                    <a16:creationId xmlns:a16="http://schemas.microsoft.com/office/drawing/2014/main" id="{89CD6AD8-65A7-4662-AA11-36E789E12DD5}"/>
                  </a:ext>
                </a:extLst>
              </p:cNvPr>
              <p:cNvSpPr>
                <a:spLocks/>
              </p:cNvSpPr>
              <p:nvPr/>
            </p:nvSpPr>
            <p:spPr bwMode="auto">
              <a:xfrm>
                <a:off x="3459739" y="3067596"/>
                <a:ext cx="2420935" cy="1644212"/>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rgbClr val="8064A2"/>
              </a:solidFill>
              <a:ln>
                <a:noFill/>
              </a:ln>
            </p:spPr>
            <p:txBody>
              <a:bodyPr vert="horz" wrap="square" lIns="51435" tIns="25718" rIns="51435" bIns="25718" numCol="1" anchor="t" anchorCtr="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6" name="Freeform: Shape 86">
                <a:extLst>
                  <a:ext uri="{FF2B5EF4-FFF2-40B4-BE49-F238E27FC236}">
                    <a16:creationId xmlns:a16="http://schemas.microsoft.com/office/drawing/2014/main" id="{876B365A-6AA4-4A70-A0D7-9E4303F0D73E}"/>
                  </a:ext>
                </a:extLst>
              </p:cNvPr>
              <p:cNvSpPr>
                <a:spLocks/>
              </p:cNvSpPr>
              <p:nvPr/>
            </p:nvSpPr>
            <p:spPr bwMode="auto">
              <a:xfrm>
                <a:off x="4028146" y="3011053"/>
                <a:ext cx="2873279" cy="819875"/>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8064A2">
                  <a:lumMod val="75000"/>
                </a:srgbClr>
              </a:solidFill>
              <a:ln>
                <a:noFill/>
              </a:ln>
            </p:spPr>
            <p:txBody>
              <a:bodyPr vert="horz" wrap="square" lIns="51435" tIns="25718" rIns="51435" bIns="25718" numCol="1" anchor="t" anchorCtr="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7" name="Freeform 71">
                <a:extLst>
                  <a:ext uri="{FF2B5EF4-FFF2-40B4-BE49-F238E27FC236}">
                    <a16:creationId xmlns:a16="http://schemas.microsoft.com/office/drawing/2014/main" id="{4FAEC4D6-4C5A-4A6C-AA04-DC25712E3F57}"/>
                  </a:ext>
                </a:extLst>
              </p:cNvPr>
              <p:cNvSpPr>
                <a:spLocks/>
              </p:cNvSpPr>
              <p:nvPr/>
            </p:nvSpPr>
            <p:spPr bwMode="auto">
              <a:xfrm>
                <a:off x="5420890" y="4257976"/>
                <a:ext cx="883857" cy="883857"/>
              </a:xfrm>
              <a:prstGeom prst="ellipse">
                <a:avLst/>
              </a:prstGeom>
              <a:solidFill>
                <a:srgbClr val="623E92"/>
              </a:solidFill>
              <a:ln>
                <a:noFill/>
              </a:ln>
            </p:spPr>
            <p:txBody>
              <a:bodyPr vert="horz" wrap="square" lIns="51435" tIns="25718" rIns="51435" bIns="25718"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8" name="Freeform 72">
                <a:extLst>
                  <a:ext uri="{FF2B5EF4-FFF2-40B4-BE49-F238E27FC236}">
                    <a16:creationId xmlns:a16="http://schemas.microsoft.com/office/drawing/2014/main" id="{F3C1B84B-F684-41BD-A889-C78AA0E3D945}"/>
                  </a:ext>
                </a:extLst>
              </p:cNvPr>
              <p:cNvSpPr>
                <a:spLocks/>
              </p:cNvSpPr>
              <p:nvPr/>
            </p:nvSpPr>
            <p:spPr bwMode="auto">
              <a:xfrm>
                <a:off x="4130815" y="4491588"/>
                <a:ext cx="883857" cy="885345"/>
              </a:xfrm>
              <a:prstGeom prst="ellipse">
                <a:avLst/>
              </a:prstGeom>
              <a:solidFill>
                <a:srgbClr val="623E92"/>
              </a:solidFill>
              <a:ln>
                <a:noFill/>
              </a:ln>
            </p:spPr>
            <p:txBody>
              <a:bodyPr vert="horz" wrap="square" lIns="51435" tIns="25718" rIns="51435" bIns="25718"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9" name="Freeform 73">
                <a:extLst>
                  <a:ext uri="{FF2B5EF4-FFF2-40B4-BE49-F238E27FC236}">
                    <a16:creationId xmlns:a16="http://schemas.microsoft.com/office/drawing/2014/main" id="{2AE5E9E4-E50F-489E-ABF1-2184026CBDA8}"/>
                  </a:ext>
                </a:extLst>
              </p:cNvPr>
              <p:cNvSpPr>
                <a:spLocks/>
              </p:cNvSpPr>
              <p:nvPr/>
            </p:nvSpPr>
            <p:spPr bwMode="auto">
              <a:xfrm>
                <a:off x="2845205" y="4253512"/>
                <a:ext cx="883857" cy="883857"/>
              </a:xfrm>
              <a:prstGeom prst="ellipse">
                <a:avLst/>
              </a:prstGeom>
              <a:solidFill>
                <a:srgbClr val="623E92"/>
              </a:solidFill>
              <a:ln>
                <a:noFill/>
              </a:ln>
            </p:spPr>
            <p:txBody>
              <a:bodyPr vert="horz" wrap="square" lIns="51435" tIns="25718" rIns="51435" bIns="25718"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20" name="Freeform 74">
                <a:extLst>
                  <a:ext uri="{FF2B5EF4-FFF2-40B4-BE49-F238E27FC236}">
                    <a16:creationId xmlns:a16="http://schemas.microsoft.com/office/drawing/2014/main" id="{EBFDA90E-9D46-4D0A-8991-02F080325907}"/>
                  </a:ext>
                </a:extLst>
              </p:cNvPr>
              <p:cNvSpPr>
                <a:spLocks/>
              </p:cNvSpPr>
              <p:nvPr/>
            </p:nvSpPr>
            <p:spPr bwMode="auto">
              <a:xfrm>
                <a:off x="1809575" y="3356264"/>
                <a:ext cx="883857" cy="885345"/>
              </a:xfrm>
              <a:prstGeom prst="ellipse">
                <a:avLst/>
              </a:prstGeom>
              <a:solidFill>
                <a:srgbClr val="623E92"/>
              </a:solidFill>
              <a:ln>
                <a:noFill/>
              </a:ln>
            </p:spPr>
            <p:txBody>
              <a:bodyPr vert="horz" wrap="square" lIns="51435" tIns="25718" rIns="51435" bIns="25718"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21" name="Freeform 75">
                <a:extLst>
                  <a:ext uri="{FF2B5EF4-FFF2-40B4-BE49-F238E27FC236}">
                    <a16:creationId xmlns:a16="http://schemas.microsoft.com/office/drawing/2014/main" id="{26327B08-FF30-41D9-AF86-9F78F082FA53}"/>
                  </a:ext>
                </a:extLst>
              </p:cNvPr>
              <p:cNvSpPr>
                <a:spLocks/>
              </p:cNvSpPr>
              <p:nvPr/>
            </p:nvSpPr>
            <p:spPr bwMode="auto">
              <a:xfrm>
                <a:off x="6449080" y="3372631"/>
                <a:ext cx="885345" cy="885345"/>
              </a:xfrm>
              <a:prstGeom prst="ellipse">
                <a:avLst/>
              </a:prstGeom>
              <a:solidFill>
                <a:srgbClr val="623E92"/>
              </a:solidFill>
              <a:ln>
                <a:noFill/>
              </a:ln>
            </p:spPr>
            <p:txBody>
              <a:bodyPr vert="horz" wrap="square" lIns="51435" tIns="25718" rIns="51435" bIns="25718"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sp>
          <p:nvSpPr>
            <p:cNvPr id="45" name="Text Box 2">
              <a:extLst>
                <a:ext uri="{FF2B5EF4-FFF2-40B4-BE49-F238E27FC236}">
                  <a16:creationId xmlns:a16="http://schemas.microsoft.com/office/drawing/2014/main" id="{9CDAB5BA-0EFA-4971-BD98-BAC9C2757019}"/>
                </a:ext>
              </a:extLst>
            </p:cNvPr>
            <p:cNvSpPr txBox="1">
              <a:spLocks noChangeArrowheads="1"/>
            </p:cNvSpPr>
            <p:nvPr/>
          </p:nvSpPr>
          <p:spPr bwMode="auto">
            <a:xfrm>
              <a:off x="199239" y="5376783"/>
              <a:ext cx="1472888" cy="718423"/>
            </a:xfrm>
            <a:prstGeom prst="rect">
              <a:avLst/>
            </a:prstGeom>
            <a:noFill/>
            <a:ln w="9525">
              <a:noFill/>
              <a:miter lim="800000"/>
              <a:headEnd/>
              <a:tailEnd/>
            </a:ln>
          </p:spPr>
          <p:txBody>
            <a:bodyPr rot="0" vert="horz" wrap="square" anchor="t" anchorCtr="0"/>
            <a:lstStyle/>
            <a:p>
              <a:pPr algn="ctr">
                <a:lnSpc>
                  <a:spcPct val="107000"/>
                </a:lnSpc>
                <a:spcAft>
                  <a:spcPts val="0"/>
                </a:spcAft>
              </a:pPr>
              <a:r>
                <a:rPr lang="lv-LV" sz="4000" dirty="0">
                  <a:solidFill>
                    <a:schemeClr val="bg1"/>
                  </a:solidFill>
                  <a:latin typeface="+mj-lt"/>
                  <a:ea typeface="Calibri" panose="020F0502020204030204" pitchFamily="34" charset="0"/>
                  <a:cs typeface="Times New Roman" panose="02020603050405020304" pitchFamily="18" charset="0"/>
                </a:rPr>
                <a:t>RIS3</a:t>
              </a:r>
              <a:endParaRPr lang="lv-LV" sz="4000" dirty="0">
                <a:solidFill>
                  <a:schemeClr val="bg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lv-LV" sz="2800" b="1" dirty="0">
                  <a:solidFill>
                    <a:schemeClr val="bg1"/>
                  </a:solidFill>
                  <a:effectLst/>
                  <a:latin typeface="+mj-lt"/>
                  <a:ea typeface="Calibri" panose="020F0502020204030204" pitchFamily="34" charset="0"/>
                  <a:cs typeface="Times New Roman" panose="02020603050405020304" pitchFamily="18" charset="0"/>
                </a:rPr>
                <a:t> </a:t>
              </a:r>
              <a:endParaRPr lang="lv-LV" sz="2800" dirty="0">
                <a:solidFill>
                  <a:schemeClr val="bg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lv-LV" sz="2800" dirty="0">
                  <a:solidFill>
                    <a:schemeClr val="bg1"/>
                  </a:solidFill>
                  <a:effectLst/>
                  <a:latin typeface="+mj-lt"/>
                  <a:ea typeface="Calibri" panose="020F0502020204030204" pitchFamily="34" charset="0"/>
                  <a:cs typeface="Times New Roman" panose="02020603050405020304" pitchFamily="18" charset="0"/>
                </a:rPr>
                <a:t> </a:t>
              </a:r>
            </a:p>
          </p:txBody>
        </p:sp>
      </p:grpSp>
      <p:pic>
        <p:nvPicPr>
          <p:cNvPr id="28" name="Picture 27">
            <a:extLst>
              <a:ext uri="{FF2B5EF4-FFF2-40B4-BE49-F238E27FC236}">
                <a16:creationId xmlns:a16="http://schemas.microsoft.com/office/drawing/2014/main" id="{5C841B3D-DDD7-4E0A-9E06-9A221058725C}"/>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59173" y="8209801"/>
            <a:ext cx="712992" cy="712992"/>
          </a:xfrm>
          <a:prstGeom prst="rect">
            <a:avLst/>
          </a:prstGeom>
        </p:spPr>
      </p:pic>
      <p:pic>
        <p:nvPicPr>
          <p:cNvPr id="29" name="Picture 28">
            <a:extLst>
              <a:ext uri="{FF2B5EF4-FFF2-40B4-BE49-F238E27FC236}">
                <a16:creationId xmlns:a16="http://schemas.microsoft.com/office/drawing/2014/main" id="{EF418403-8D8C-4EFF-94E6-25BFEB02C2C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22917" y="7035467"/>
            <a:ext cx="880755" cy="880755"/>
          </a:xfrm>
          <a:prstGeom prst="rect">
            <a:avLst/>
          </a:prstGeom>
        </p:spPr>
      </p:pic>
      <p:pic>
        <p:nvPicPr>
          <p:cNvPr id="30" name="Picture 29">
            <a:extLst>
              <a:ext uri="{FF2B5EF4-FFF2-40B4-BE49-F238E27FC236}">
                <a16:creationId xmlns:a16="http://schemas.microsoft.com/office/drawing/2014/main" id="{731E5CAF-D8AC-4BF0-AFC3-03C2AA2B5935}"/>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73184" y="5682055"/>
            <a:ext cx="754933" cy="754933"/>
          </a:xfrm>
          <a:prstGeom prst="rect">
            <a:avLst/>
          </a:prstGeom>
          <a:noFill/>
          <a:ln>
            <a:noFill/>
          </a:ln>
        </p:spPr>
      </p:pic>
      <p:pic>
        <p:nvPicPr>
          <p:cNvPr id="31" name="Picture 30">
            <a:extLst>
              <a:ext uri="{FF2B5EF4-FFF2-40B4-BE49-F238E27FC236}">
                <a16:creationId xmlns:a16="http://schemas.microsoft.com/office/drawing/2014/main" id="{68D414C7-2C46-40C3-9ED2-80F7C3525ACB}"/>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00582" y="4258082"/>
            <a:ext cx="712992" cy="712992"/>
          </a:xfrm>
          <a:prstGeom prst="rect">
            <a:avLst/>
          </a:prstGeom>
        </p:spPr>
      </p:pic>
      <p:pic>
        <p:nvPicPr>
          <p:cNvPr id="32" name="Picture 31">
            <a:extLst>
              <a:ext uri="{FF2B5EF4-FFF2-40B4-BE49-F238E27FC236}">
                <a16:creationId xmlns:a16="http://schemas.microsoft.com/office/drawing/2014/main" id="{770463D2-1A77-4A02-887C-E3C2E5DBE4DD}"/>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8529" y="3030150"/>
            <a:ext cx="784183" cy="784183"/>
          </a:xfrm>
          <a:prstGeom prst="rect">
            <a:avLst/>
          </a:prstGeom>
        </p:spPr>
      </p:pic>
      <p:sp>
        <p:nvSpPr>
          <p:cNvPr id="46" name="Text Box 2">
            <a:extLst>
              <a:ext uri="{FF2B5EF4-FFF2-40B4-BE49-F238E27FC236}">
                <a16:creationId xmlns:a16="http://schemas.microsoft.com/office/drawing/2014/main" id="{5AFC60E6-8789-4466-A5E7-522DD811A181}"/>
              </a:ext>
            </a:extLst>
          </p:cNvPr>
          <p:cNvSpPr txBox="1">
            <a:spLocks noChangeArrowheads="1"/>
          </p:cNvSpPr>
          <p:nvPr/>
        </p:nvSpPr>
        <p:spPr bwMode="auto">
          <a:xfrm>
            <a:off x="1782705" y="2180446"/>
            <a:ext cx="3863985" cy="529115"/>
          </a:xfrm>
          <a:prstGeom prst="rect">
            <a:avLst/>
          </a:prstGeom>
          <a:noFill/>
          <a:ln w="9525">
            <a:noFill/>
            <a:miter lim="800000"/>
            <a:headEnd/>
            <a:tailEnd/>
          </a:ln>
        </p:spPr>
        <p:txBody>
          <a:bodyPr rot="0" vert="horz" wrap="square" anchor="t" anchorCtr="0"/>
          <a:lstStyle/>
          <a:p>
            <a:pPr algn="ctr">
              <a:lnSpc>
                <a:spcPct val="107000"/>
              </a:lnSpc>
              <a:spcAft>
                <a:spcPts val="800"/>
              </a:spcAft>
            </a:pPr>
            <a:r>
              <a:rPr lang="lv-LV" sz="2000" b="0" u="sng" dirty="0">
                <a:latin typeface="+mj-lt"/>
                <a:ea typeface="Calibri" panose="020F0502020204030204" pitchFamily="34" charset="0"/>
                <a:cs typeface="Times New Roman" panose="02020603050405020304" pitchFamily="18" charset="0"/>
              </a:rPr>
              <a:t>Specializācijas jomas</a:t>
            </a:r>
            <a:endParaRPr lang="lv-LV" sz="2000" b="0" u="sng" dirty="0">
              <a:effectLst/>
              <a:latin typeface="+mj-lt"/>
              <a:ea typeface="Calibri" panose="020F0502020204030204" pitchFamily="34" charset="0"/>
              <a:cs typeface="Times New Roman" panose="02020603050405020304" pitchFamily="18" charset="0"/>
            </a:endParaRPr>
          </a:p>
        </p:txBody>
      </p:sp>
      <p:sp>
        <p:nvSpPr>
          <p:cNvPr id="47" name="Text Box 2">
            <a:extLst>
              <a:ext uri="{FF2B5EF4-FFF2-40B4-BE49-F238E27FC236}">
                <a16:creationId xmlns:a16="http://schemas.microsoft.com/office/drawing/2014/main" id="{F408BE76-1E84-43A5-B6E1-0C680D87317D}"/>
              </a:ext>
            </a:extLst>
          </p:cNvPr>
          <p:cNvSpPr txBox="1">
            <a:spLocks noChangeArrowheads="1"/>
          </p:cNvSpPr>
          <p:nvPr/>
        </p:nvSpPr>
        <p:spPr bwMode="auto">
          <a:xfrm>
            <a:off x="6191734" y="2177020"/>
            <a:ext cx="2441289" cy="529115"/>
          </a:xfrm>
          <a:prstGeom prst="rect">
            <a:avLst/>
          </a:prstGeom>
          <a:noFill/>
          <a:ln w="9525">
            <a:noFill/>
            <a:miter lim="800000"/>
            <a:headEnd/>
            <a:tailEnd/>
          </a:ln>
        </p:spPr>
        <p:txBody>
          <a:bodyPr rot="0" vert="horz" wrap="square" anchor="t" anchorCtr="0"/>
          <a:lstStyle/>
          <a:p>
            <a:pPr algn="ctr">
              <a:lnSpc>
                <a:spcPct val="107000"/>
              </a:lnSpc>
              <a:spcAft>
                <a:spcPts val="800"/>
              </a:spcAft>
            </a:pPr>
            <a:r>
              <a:rPr lang="lv-LV" sz="2000" b="0" u="sng" dirty="0">
                <a:latin typeface="+mj-lt"/>
                <a:ea typeface="Calibri" panose="020F0502020204030204" pitchFamily="34" charset="0"/>
                <a:cs typeface="Times New Roman" panose="02020603050405020304" pitchFamily="18" charset="0"/>
              </a:rPr>
              <a:t>Izvēles pamatojums</a:t>
            </a:r>
            <a:endParaRPr lang="lv-LV" sz="2000" b="0" u="sng" dirty="0">
              <a:effectLst/>
              <a:latin typeface="+mj-lt"/>
              <a:ea typeface="Calibri" panose="020F0502020204030204" pitchFamily="34" charset="0"/>
              <a:cs typeface="Times New Roman" panose="02020603050405020304" pitchFamily="18" charset="0"/>
            </a:endParaRPr>
          </a:p>
        </p:txBody>
      </p:sp>
      <p:sp>
        <p:nvSpPr>
          <p:cNvPr id="48" name="Text Box 2">
            <a:extLst>
              <a:ext uri="{FF2B5EF4-FFF2-40B4-BE49-F238E27FC236}">
                <a16:creationId xmlns:a16="http://schemas.microsoft.com/office/drawing/2014/main" id="{3FAD2F43-6FE0-4C42-9E03-C0E43886A21C}"/>
              </a:ext>
            </a:extLst>
          </p:cNvPr>
          <p:cNvSpPr txBox="1">
            <a:spLocks noChangeArrowheads="1"/>
          </p:cNvSpPr>
          <p:nvPr/>
        </p:nvSpPr>
        <p:spPr bwMode="auto">
          <a:xfrm>
            <a:off x="6887548" y="2684895"/>
            <a:ext cx="1893456" cy="1178064"/>
          </a:xfrm>
          <a:prstGeom prst="rect">
            <a:avLst/>
          </a:prstGeom>
          <a:noFill/>
          <a:ln w="9525">
            <a:noFill/>
            <a:miter lim="800000"/>
            <a:headEnd/>
            <a:tailEnd/>
          </a:ln>
        </p:spPr>
        <p:txBody>
          <a:bodyPr rot="0" vert="horz" wrap="square" anchor="t" anchorCtr="0"/>
          <a:lstStyle/>
          <a:p>
            <a:pPr algn="l">
              <a:lnSpc>
                <a:spcPct val="107000"/>
              </a:lnSpc>
              <a:spcAft>
                <a:spcPts val="800"/>
              </a:spcAft>
            </a:pPr>
            <a:r>
              <a:rPr lang="lv-LV" sz="2000" b="0" dirty="0">
                <a:latin typeface="+mj-lt"/>
                <a:ea typeface="Calibri" panose="020F0502020204030204" pitchFamily="34" charset="0"/>
                <a:cs typeface="Times New Roman" panose="02020603050405020304" pitchFamily="18" charset="0"/>
              </a:rPr>
              <a:t>Tradicionālo nozaru īpatsvars ekonomikā</a:t>
            </a:r>
            <a:endParaRPr lang="lv-LV" sz="2000" b="0" dirty="0">
              <a:effectLst/>
              <a:latin typeface="+mj-lt"/>
              <a:ea typeface="Calibri" panose="020F0502020204030204" pitchFamily="34" charset="0"/>
              <a:cs typeface="Times New Roman" panose="02020603050405020304" pitchFamily="18" charset="0"/>
            </a:endParaRPr>
          </a:p>
        </p:txBody>
      </p:sp>
      <p:pic>
        <p:nvPicPr>
          <p:cNvPr id="54" name="Picture 53" descr="A close up of a light&#10;&#10;Description automatically generated">
            <a:extLst>
              <a:ext uri="{FF2B5EF4-FFF2-40B4-BE49-F238E27FC236}">
                <a16:creationId xmlns:a16="http://schemas.microsoft.com/office/drawing/2014/main" id="{83E8E946-836C-4041-B7F0-235A4C9008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1481" y="2990016"/>
            <a:ext cx="548593" cy="548593"/>
          </a:xfrm>
          <a:prstGeom prst="rect">
            <a:avLst/>
          </a:prstGeom>
        </p:spPr>
      </p:pic>
      <p:pic>
        <p:nvPicPr>
          <p:cNvPr id="56" name="Picture 55">
            <a:extLst>
              <a:ext uri="{FF2B5EF4-FFF2-40B4-BE49-F238E27FC236}">
                <a16:creationId xmlns:a16="http://schemas.microsoft.com/office/drawing/2014/main" id="{6952AC3F-C3FE-4F7B-92E5-F4850BACEE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5976" y="4328045"/>
            <a:ext cx="740200" cy="740200"/>
          </a:xfrm>
          <a:prstGeom prst="rect">
            <a:avLst/>
          </a:prstGeom>
        </p:spPr>
      </p:pic>
      <p:pic>
        <p:nvPicPr>
          <p:cNvPr id="57" name="Picture 56">
            <a:extLst>
              <a:ext uri="{FF2B5EF4-FFF2-40B4-BE49-F238E27FC236}">
                <a16:creationId xmlns:a16="http://schemas.microsoft.com/office/drawing/2014/main" id="{A2DEFE21-07E0-43EF-8108-ECAC5F41E3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9912" y="6057115"/>
            <a:ext cx="718068" cy="718068"/>
          </a:xfrm>
          <a:prstGeom prst="rect">
            <a:avLst/>
          </a:prstGeom>
        </p:spPr>
      </p:pic>
      <p:pic>
        <p:nvPicPr>
          <p:cNvPr id="59" name="Picture 58">
            <a:extLst>
              <a:ext uri="{FF2B5EF4-FFF2-40B4-BE49-F238E27FC236}">
                <a16:creationId xmlns:a16="http://schemas.microsoft.com/office/drawing/2014/main" id="{B139673F-51EB-4FF1-A946-8BC329B0129B}"/>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6242317" y="7402220"/>
            <a:ext cx="807518" cy="807518"/>
          </a:xfrm>
          <a:prstGeom prst="rect">
            <a:avLst/>
          </a:prstGeom>
        </p:spPr>
      </p:pic>
      <p:pic>
        <p:nvPicPr>
          <p:cNvPr id="60" name="Picture 59">
            <a:extLst>
              <a:ext uri="{FF2B5EF4-FFF2-40B4-BE49-F238E27FC236}">
                <a16:creationId xmlns:a16="http://schemas.microsoft.com/office/drawing/2014/main" id="{B23ABF74-5F1E-4E97-923C-81B308AF87FD}"/>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6249002" y="8459058"/>
            <a:ext cx="807518" cy="807518"/>
          </a:xfrm>
          <a:prstGeom prst="rect">
            <a:avLst/>
          </a:prstGeom>
        </p:spPr>
      </p:pic>
      <p:sp>
        <p:nvSpPr>
          <p:cNvPr id="61" name="Text Box 2">
            <a:extLst>
              <a:ext uri="{FF2B5EF4-FFF2-40B4-BE49-F238E27FC236}">
                <a16:creationId xmlns:a16="http://schemas.microsoft.com/office/drawing/2014/main" id="{3CFB3DE6-217D-49AF-AFA4-0A810C532122}"/>
              </a:ext>
            </a:extLst>
          </p:cNvPr>
          <p:cNvSpPr txBox="1">
            <a:spLocks noChangeArrowheads="1"/>
          </p:cNvSpPr>
          <p:nvPr/>
        </p:nvSpPr>
        <p:spPr bwMode="auto">
          <a:xfrm>
            <a:off x="6910424" y="4301805"/>
            <a:ext cx="1893456" cy="878985"/>
          </a:xfrm>
          <a:prstGeom prst="rect">
            <a:avLst/>
          </a:prstGeom>
          <a:noFill/>
          <a:ln w="9525">
            <a:noFill/>
            <a:miter lim="800000"/>
            <a:headEnd/>
            <a:tailEnd/>
          </a:ln>
        </p:spPr>
        <p:txBody>
          <a:bodyPr rot="0" vert="horz" wrap="square" anchor="t" anchorCtr="0"/>
          <a:lstStyle/>
          <a:p>
            <a:pPr algn="l">
              <a:lnSpc>
                <a:spcPct val="107000"/>
              </a:lnSpc>
              <a:spcAft>
                <a:spcPts val="800"/>
              </a:spcAft>
            </a:pPr>
            <a:r>
              <a:rPr lang="lv-LV" sz="2000" b="0" dirty="0">
                <a:latin typeface="+mj-lt"/>
                <a:ea typeface="Calibri" panose="020F0502020204030204" pitchFamily="34" charset="0"/>
                <a:cs typeface="Times New Roman" panose="02020603050405020304" pitchFamily="18" charset="0"/>
              </a:rPr>
              <a:t>Latvijas zinātnes potenciāls</a:t>
            </a:r>
            <a:endParaRPr lang="lv-LV" sz="2000" b="0" dirty="0">
              <a:effectLst/>
              <a:latin typeface="+mj-lt"/>
              <a:ea typeface="Calibri" panose="020F0502020204030204" pitchFamily="34" charset="0"/>
              <a:cs typeface="Times New Roman" panose="02020603050405020304" pitchFamily="18" charset="0"/>
            </a:endParaRPr>
          </a:p>
        </p:txBody>
      </p:sp>
      <p:sp>
        <p:nvSpPr>
          <p:cNvPr id="62" name="Text Box 2">
            <a:extLst>
              <a:ext uri="{FF2B5EF4-FFF2-40B4-BE49-F238E27FC236}">
                <a16:creationId xmlns:a16="http://schemas.microsoft.com/office/drawing/2014/main" id="{3BA0D2B4-4EF7-4617-988A-44D5A5867988}"/>
              </a:ext>
            </a:extLst>
          </p:cNvPr>
          <p:cNvSpPr txBox="1">
            <a:spLocks noChangeArrowheads="1"/>
          </p:cNvSpPr>
          <p:nvPr/>
        </p:nvSpPr>
        <p:spPr bwMode="auto">
          <a:xfrm>
            <a:off x="6910074" y="6035635"/>
            <a:ext cx="1893456" cy="878985"/>
          </a:xfrm>
          <a:prstGeom prst="rect">
            <a:avLst/>
          </a:prstGeom>
          <a:noFill/>
          <a:ln w="9525">
            <a:noFill/>
            <a:miter lim="800000"/>
            <a:headEnd/>
            <a:tailEnd/>
          </a:ln>
        </p:spPr>
        <p:txBody>
          <a:bodyPr rot="0" vert="horz" wrap="square" anchor="t" anchorCtr="0"/>
          <a:lstStyle/>
          <a:p>
            <a:pPr algn="l">
              <a:lnSpc>
                <a:spcPct val="107000"/>
              </a:lnSpc>
              <a:spcAft>
                <a:spcPts val="800"/>
              </a:spcAft>
            </a:pPr>
            <a:r>
              <a:rPr lang="lv-LV" sz="2000" b="0" dirty="0">
                <a:latin typeface="+mj-lt"/>
                <a:ea typeface="Calibri" panose="020F0502020204030204" pitchFamily="34" charset="0"/>
                <a:cs typeface="Times New Roman" panose="02020603050405020304" pitchFamily="18" charset="0"/>
              </a:rPr>
              <a:t>Latvijas zinātnes potenciāls</a:t>
            </a:r>
            <a:endParaRPr lang="lv-LV" sz="2000" b="0" dirty="0">
              <a:effectLst/>
              <a:latin typeface="+mj-lt"/>
              <a:ea typeface="Calibri" panose="020F0502020204030204" pitchFamily="34" charset="0"/>
              <a:cs typeface="Times New Roman" panose="02020603050405020304" pitchFamily="18" charset="0"/>
            </a:endParaRPr>
          </a:p>
        </p:txBody>
      </p:sp>
      <p:sp>
        <p:nvSpPr>
          <p:cNvPr id="63" name="Text Box 2">
            <a:extLst>
              <a:ext uri="{FF2B5EF4-FFF2-40B4-BE49-F238E27FC236}">
                <a16:creationId xmlns:a16="http://schemas.microsoft.com/office/drawing/2014/main" id="{AB5B92D7-FE33-4AF8-A291-4313B934937B}"/>
              </a:ext>
            </a:extLst>
          </p:cNvPr>
          <p:cNvSpPr txBox="1">
            <a:spLocks noChangeArrowheads="1"/>
          </p:cNvSpPr>
          <p:nvPr/>
        </p:nvSpPr>
        <p:spPr bwMode="auto">
          <a:xfrm>
            <a:off x="6929013" y="7426968"/>
            <a:ext cx="1893456" cy="878985"/>
          </a:xfrm>
          <a:prstGeom prst="rect">
            <a:avLst/>
          </a:prstGeom>
          <a:noFill/>
          <a:ln w="9525">
            <a:noFill/>
            <a:miter lim="800000"/>
            <a:headEnd/>
            <a:tailEnd/>
          </a:ln>
        </p:spPr>
        <p:txBody>
          <a:bodyPr rot="0" vert="horz" wrap="square" anchor="t" anchorCtr="0"/>
          <a:lstStyle/>
          <a:p>
            <a:pPr algn="l">
              <a:lnSpc>
                <a:spcPct val="107000"/>
              </a:lnSpc>
              <a:spcAft>
                <a:spcPts val="800"/>
              </a:spcAft>
            </a:pPr>
            <a:r>
              <a:rPr lang="lv-LV" sz="2000" b="0" dirty="0">
                <a:latin typeface="+mj-lt"/>
                <a:ea typeface="Calibri" panose="020F0502020204030204" pitchFamily="34" charset="0"/>
                <a:cs typeface="Times New Roman" panose="02020603050405020304" pitchFamily="18" charset="0"/>
              </a:rPr>
              <a:t>Globālās tendences</a:t>
            </a:r>
            <a:endParaRPr lang="lv-LV" sz="2000" b="0" dirty="0">
              <a:effectLst/>
              <a:latin typeface="+mj-lt"/>
              <a:ea typeface="Calibri" panose="020F0502020204030204" pitchFamily="34" charset="0"/>
              <a:cs typeface="Times New Roman" panose="02020603050405020304" pitchFamily="18" charset="0"/>
            </a:endParaRPr>
          </a:p>
        </p:txBody>
      </p:sp>
      <p:sp>
        <p:nvSpPr>
          <p:cNvPr id="64" name="Text Box 2">
            <a:extLst>
              <a:ext uri="{FF2B5EF4-FFF2-40B4-BE49-F238E27FC236}">
                <a16:creationId xmlns:a16="http://schemas.microsoft.com/office/drawing/2014/main" id="{B41C6399-0FD1-45CD-913A-4543C0F638E2}"/>
              </a:ext>
            </a:extLst>
          </p:cNvPr>
          <p:cNvSpPr txBox="1">
            <a:spLocks noChangeArrowheads="1"/>
          </p:cNvSpPr>
          <p:nvPr/>
        </p:nvSpPr>
        <p:spPr bwMode="auto">
          <a:xfrm>
            <a:off x="6929013" y="8497368"/>
            <a:ext cx="1893456" cy="878985"/>
          </a:xfrm>
          <a:prstGeom prst="rect">
            <a:avLst/>
          </a:prstGeom>
          <a:noFill/>
          <a:ln w="9525">
            <a:noFill/>
            <a:miter lim="800000"/>
            <a:headEnd/>
            <a:tailEnd/>
          </a:ln>
        </p:spPr>
        <p:txBody>
          <a:bodyPr rot="0" vert="horz" wrap="square" anchor="t" anchorCtr="0"/>
          <a:lstStyle/>
          <a:p>
            <a:pPr algn="l">
              <a:lnSpc>
                <a:spcPct val="107000"/>
              </a:lnSpc>
              <a:spcAft>
                <a:spcPts val="800"/>
              </a:spcAft>
            </a:pPr>
            <a:r>
              <a:rPr lang="lv-LV" sz="2000" b="0" dirty="0">
                <a:latin typeface="+mj-lt"/>
                <a:ea typeface="Calibri" panose="020F0502020204030204" pitchFamily="34" charset="0"/>
                <a:cs typeface="Times New Roman" panose="02020603050405020304" pitchFamily="18" charset="0"/>
              </a:rPr>
              <a:t>Globālās tendences</a:t>
            </a:r>
            <a:endParaRPr lang="lv-LV" sz="2000" b="0" dirty="0">
              <a:effectLst/>
              <a:latin typeface="+mj-lt"/>
              <a:ea typeface="Calibri" panose="020F0502020204030204" pitchFamily="34" charset="0"/>
              <a:cs typeface="Times New Roman" panose="02020603050405020304" pitchFamily="18" charset="0"/>
            </a:endParaRPr>
          </a:p>
        </p:txBody>
      </p:sp>
      <p:sp>
        <p:nvSpPr>
          <p:cNvPr id="65" name="Text Box 2">
            <a:extLst>
              <a:ext uri="{FF2B5EF4-FFF2-40B4-BE49-F238E27FC236}">
                <a16:creationId xmlns:a16="http://schemas.microsoft.com/office/drawing/2014/main" id="{6E262D13-55A0-445F-9258-E1AD1137BE95}"/>
              </a:ext>
            </a:extLst>
          </p:cNvPr>
          <p:cNvSpPr txBox="1">
            <a:spLocks noChangeArrowheads="1"/>
          </p:cNvSpPr>
          <p:nvPr/>
        </p:nvSpPr>
        <p:spPr bwMode="auto">
          <a:xfrm>
            <a:off x="9965368" y="2745173"/>
            <a:ext cx="1570983" cy="915039"/>
          </a:xfrm>
          <a:prstGeom prst="rect">
            <a:avLst/>
          </a:prstGeom>
          <a:solidFill>
            <a:schemeClr val="bg2">
              <a:lumMod val="95000"/>
            </a:schemeClr>
          </a:solidFill>
          <a:ln w="9525">
            <a:solidFill>
              <a:schemeClr val="accent1">
                <a:shade val="50000"/>
              </a:schemeClr>
            </a:solidFill>
            <a:miter lim="800000"/>
            <a:headEnd/>
            <a:tailEnd/>
          </a:ln>
        </p:spPr>
        <p:txBody>
          <a:bodyPr rot="0" vert="horz" wrap="square" anchor="t" anchorCtr="0"/>
          <a:lstStyle/>
          <a:p>
            <a:pPr>
              <a:lnSpc>
                <a:spcPct val="107000"/>
              </a:lnSpc>
              <a:spcAft>
                <a:spcPts val="800"/>
              </a:spcAft>
            </a:pPr>
            <a:r>
              <a:rPr lang="lv-LV" sz="2200" b="0" dirty="0">
                <a:latin typeface="Calibri Light" panose="020F0302020204030204" pitchFamily="34" charset="0"/>
              </a:rPr>
              <a:t>Funkcionālā pārtika</a:t>
            </a:r>
            <a:endParaRPr lang="lv-LV" sz="2200" b="0" dirty="0">
              <a:effectLst/>
              <a:latin typeface="+mj-lt"/>
              <a:ea typeface="Calibri" panose="020F0502020204030204" pitchFamily="34" charset="0"/>
              <a:cs typeface="Times New Roman" panose="02020603050405020304" pitchFamily="18" charset="0"/>
            </a:endParaRPr>
          </a:p>
        </p:txBody>
      </p:sp>
      <p:sp>
        <p:nvSpPr>
          <p:cNvPr id="66" name="Text Box 2">
            <a:extLst>
              <a:ext uri="{FF2B5EF4-FFF2-40B4-BE49-F238E27FC236}">
                <a16:creationId xmlns:a16="http://schemas.microsoft.com/office/drawing/2014/main" id="{73E90074-0D4C-4952-823E-95474722C4B7}"/>
              </a:ext>
            </a:extLst>
          </p:cNvPr>
          <p:cNvSpPr txBox="1">
            <a:spLocks noChangeArrowheads="1"/>
          </p:cNvSpPr>
          <p:nvPr/>
        </p:nvSpPr>
        <p:spPr bwMode="auto">
          <a:xfrm>
            <a:off x="11741931" y="2722369"/>
            <a:ext cx="1835896" cy="915039"/>
          </a:xfrm>
          <a:prstGeom prst="rect">
            <a:avLst/>
          </a:prstGeom>
          <a:solidFill>
            <a:schemeClr val="bg2">
              <a:lumMod val="95000"/>
            </a:schemeClr>
          </a:solidFill>
          <a:ln w="9525">
            <a:solidFill>
              <a:schemeClr val="accent1">
                <a:shade val="50000"/>
              </a:schemeClr>
            </a:solidFill>
            <a:miter lim="800000"/>
            <a:headEnd/>
            <a:tailEnd/>
          </a:ln>
        </p:spPr>
        <p:txBody>
          <a:bodyPr rot="0" vert="horz" wrap="square" anchor="t" anchorCtr="0"/>
          <a:lstStyle/>
          <a:p>
            <a:pPr>
              <a:lnSpc>
                <a:spcPct val="107000"/>
              </a:lnSpc>
              <a:spcAft>
                <a:spcPts val="800"/>
              </a:spcAft>
            </a:pPr>
            <a:r>
              <a:rPr lang="lv-LV" sz="2200" b="0" dirty="0">
                <a:latin typeface="Calibri Light" panose="020F0302020204030204" pitchFamily="34" charset="0"/>
              </a:rPr>
              <a:t>Augu valsts ģenētika</a:t>
            </a:r>
            <a:endParaRPr lang="lv-LV" sz="2200" b="0" dirty="0">
              <a:effectLst/>
              <a:latin typeface="+mj-lt"/>
              <a:ea typeface="Calibri" panose="020F0502020204030204" pitchFamily="34" charset="0"/>
              <a:cs typeface="Times New Roman" panose="02020603050405020304" pitchFamily="18" charset="0"/>
            </a:endParaRPr>
          </a:p>
        </p:txBody>
      </p:sp>
      <p:sp>
        <p:nvSpPr>
          <p:cNvPr id="67" name="Title 1">
            <a:extLst>
              <a:ext uri="{FF2B5EF4-FFF2-40B4-BE49-F238E27FC236}">
                <a16:creationId xmlns:a16="http://schemas.microsoft.com/office/drawing/2014/main" id="{F3EDC4B1-A12B-4065-AB10-25934F6F7A2D}"/>
              </a:ext>
            </a:extLst>
          </p:cNvPr>
          <p:cNvSpPr>
            <a:spLocks noGrp="1"/>
          </p:cNvSpPr>
          <p:nvPr>
            <p:ph type="title"/>
          </p:nvPr>
        </p:nvSpPr>
        <p:spPr>
          <a:xfrm>
            <a:off x="2988883" y="301128"/>
            <a:ext cx="12914124" cy="1474335"/>
          </a:xfrm>
        </p:spPr>
        <p:txBody>
          <a:bodyPr>
            <a:normAutofit/>
          </a:bodyPr>
          <a:lstStyle/>
          <a:p>
            <a:pPr algn="ctr"/>
            <a:r>
              <a:rPr lang="lv-LV" sz="4500" b="0" cap="all" dirty="0">
                <a:solidFill>
                  <a:srgbClr val="228B9D"/>
                </a:solidFill>
                <a:latin typeface="+mj-lt"/>
                <a:ea typeface="Verdana" panose="020B0604030504040204" pitchFamily="34" charset="0"/>
                <a:cs typeface="Verdana" panose="020B0604030504040204" pitchFamily="34" charset="0"/>
              </a:rPr>
              <a:t>EKONOMIKAS</a:t>
            </a:r>
            <a:r>
              <a:rPr lang="lv-LV" sz="4551" b="0" cap="all" dirty="0">
                <a:solidFill>
                  <a:srgbClr val="228B9D"/>
                </a:solidFill>
                <a:latin typeface="+mj-lt"/>
                <a:ea typeface="Verdana" panose="020B0604030504040204" pitchFamily="34" charset="0"/>
                <a:cs typeface="Verdana" panose="020B0604030504040204" pitchFamily="34" charset="0"/>
              </a:rPr>
              <a:t> MODEĻA MAIŅA UN VIEDĀS SPECIALIZĀCIJAS KONCEPTS </a:t>
            </a:r>
          </a:p>
        </p:txBody>
      </p:sp>
      <p:sp>
        <p:nvSpPr>
          <p:cNvPr id="68" name="Text Box 2">
            <a:extLst>
              <a:ext uri="{FF2B5EF4-FFF2-40B4-BE49-F238E27FC236}">
                <a16:creationId xmlns:a16="http://schemas.microsoft.com/office/drawing/2014/main" id="{4CEDF8FB-1FDD-467F-84E8-72A60B26A5BF}"/>
              </a:ext>
            </a:extLst>
          </p:cNvPr>
          <p:cNvSpPr txBox="1">
            <a:spLocks noChangeArrowheads="1"/>
          </p:cNvSpPr>
          <p:nvPr/>
        </p:nvSpPr>
        <p:spPr bwMode="auto">
          <a:xfrm>
            <a:off x="14678647" y="2794831"/>
            <a:ext cx="1835896" cy="448332"/>
          </a:xfrm>
          <a:prstGeom prst="rect">
            <a:avLst/>
          </a:prstGeom>
          <a:solidFill>
            <a:schemeClr val="bg2">
              <a:lumMod val="95000"/>
            </a:schemeClr>
          </a:solidFill>
          <a:ln w="9525">
            <a:solidFill>
              <a:schemeClr val="accent1">
                <a:shade val="50000"/>
              </a:schemeClr>
            </a:solidFill>
            <a:miter lim="800000"/>
            <a:headEnd/>
            <a:tailEnd/>
          </a:ln>
        </p:spPr>
        <p:txBody>
          <a:bodyPr rot="0" vert="horz" wrap="square" anchor="t" anchorCtr="0"/>
          <a:lstStyle/>
          <a:p>
            <a:pPr>
              <a:lnSpc>
                <a:spcPct val="107000"/>
              </a:lnSpc>
              <a:spcAft>
                <a:spcPts val="800"/>
              </a:spcAft>
            </a:pPr>
            <a:r>
              <a:rPr lang="lv-LV" sz="2200" b="0" dirty="0">
                <a:latin typeface="Calibri Light" panose="020F0302020204030204" pitchFamily="34" charset="0"/>
              </a:rPr>
              <a:t>Koksnes ķīmija</a:t>
            </a:r>
            <a:endParaRPr lang="lv-LV" sz="2200" b="0" dirty="0">
              <a:effectLst/>
              <a:latin typeface="+mj-lt"/>
              <a:ea typeface="Calibri" panose="020F0502020204030204" pitchFamily="34" charset="0"/>
              <a:cs typeface="Times New Roman" panose="02020603050405020304" pitchFamily="18" charset="0"/>
            </a:endParaRPr>
          </a:p>
        </p:txBody>
      </p:sp>
      <p:sp>
        <p:nvSpPr>
          <p:cNvPr id="69" name="Text Box 2">
            <a:extLst>
              <a:ext uri="{FF2B5EF4-FFF2-40B4-BE49-F238E27FC236}">
                <a16:creationId xmlns:a16="http://schemas.microsoft.com/office/drawing/2014/main" id="{F68AFE21-D5A2-4B86-A3D5-C6829D85C917}"/>
              </a:ext>
            </a:extLst>
          </p:cNvPr>
          <p:cNvSpPr txBox="1">
            <a:spLocks noChangeArrowheads="1"/>
          </p:cNvSpPr>
          <p:nvPr/>
        </p:nvSpPr>
        <p:spPr bwMode="auto">
          <a:xfrm>
            <a:off x="13794017" y="3507144"/>
            <a:ext cx="2720526" cy="470840"/>
          </a:xfrm>
          <a:prstGeom prst="rect">
            <a:avLst/>
          </a:prstGeom>
          <a:solidFill>
            <a:schemeClr val="bg2">
              <a:lumMod val="95000"/>
            </a:schemeClr>
          </a:solidFill>
          <a:ln w="9525">
            <a:solidFill>
              <a:schemeClr val="accent1">
                <a:shade val="50000"/>
              </a:schemeClr>
            </a:solidFill>
            <a:miter lim="800000"/>
            <a:headEnd/>
            <a:tailEnd/>
          </a:ln>
        </p:spPr>
        <p:txBody>
          <a:bodyPr rot="0" vert="horz" wrap="square" anchor="t" anchorCtr="0"/>
          <a:lstStyle/>
          <a:p>
            <a:pPr lvl="1" indent="0"/>
            <a:r>
              <a:rPr lang="lv-LV" sz="2200" b="0" dirty="0">
                <a:latin typeface="Calibri Light" panose="020F0302020204030204" pitchFamily="34" charset="0"/>
              </a:rPr>
              <a:t>Koku māju būvniecība</a:t>
            </a:r>
          </a:p>
        </p:txBody>
      </p:sp>
      <p:sp>
        <p:nvSpPr>
          <p:cNvPr id="70" name="Text Box 2">
            <a:extLst>
              <a:ext uri="{FF2B5EF4-FFF2-40B4-BE49-F238E27FC236}">
                <a16:creationId xmlns:a16="http://schemas.microsoft.com/office/drawing/2014/main" id="{680E977A-3253-4E1C-A600-570895043EC6}"/>
              </a:ext>
            </a:extLst>
          </p:cNvPr>
          <p:cNvSpPr txBox="1">
            <a:spLocks noChangeArrowheads="1"/>
          </p:cNvSpPr>
          <p:nvPr/>
        </p:nvSpPr>
        <p:spPr bwMode="auto">
          <a:xfrm>
            <a:off x="10131057" y="3981081"/>
            <a:ext cx="1835896" cy="915039"/>
          </a:xfrm>
          <a:prstGeom prst="rect">
            <a:avLst/>
          </a:prstGeom>
          <a:solidFill>
            <a:schemeClr val="bg2">
              <a:lumMod val="95000"/>
            </a:schemeClr>
          </a:solidFill>
          <a:ln w="9525">
            <a:solidFill>
              <a:schemeClr val="accent1">
                <a:shade val="50000"/>
              </a:schemeClr>
            </a:solidFill>
            <a:miter lim="800000"/>
            <a:headEnd/>
            <a:tailEnd/>
          </a:ln>
        </p:spPr>
        <p:txBody>
          <a:bodyPr rot="0" vert="horz" wrap="square" anchor="t" anchorCtr="0"/>
          <a:lstStyle/>
          <a:p>
            <a:pPr>
              <a:lnSpc>
                <a:spcPct val="107000"/>
              </a:lnSpc>
              <a:spcAft>
                <a:spcPts val="800"/>
              </a:spcAft>
            </a:pPr>
            <a:r>
              <a:rPr lang="lv-LV" sz="2200" b="0" dirty="0">
                <a:latin typeface="Calibri Light" panose="020F0302020204030204" pitchFamily="34" charset="0"/>
              </a:rPr>
              <a:t>Gēnu inženierija</a:t>
            </a:r>
            <a:endParaRPr lang="lv-LV" sz="2200" b="0" dirty="0">
              <a:effectLst/>
              <a:latin typeface="+mj-lt"/>
              <a:ea typeface="Calibri" panose="020F0502020204030204" pitchFamily="34" charset="0"/>
              <a:cs typeface="Times New Roman" panose="02020603050405020304" pitchFamily="18" charset="0"/>
            </a:endParaRPr>
          </a:p>
        </p:txBody>
      </p:sp>
      <p:sp>
        <p:nvSpPr>
          <p:cNvPr id="71" name="Text Box 2">
            <a:extLst>
              <a:ext uri="{FF2B5EF4-FFF2-40B4-BE49-F238E27FC236}">
                <a16:creationId xmlns:a16="http://schemas.microsoft.com/office/drawing/2014/main" id="{772C0DF1-4941-4E49-90DA-29A33C1422F6}"/>
              </a:ext>
            </a:extLst>
          </p:cNvPr>
          <p:cNvSpPr txBox="1">
            <a:spLocks noChangeArrowheads="1"/>
          </p:cNvSpPr>
          <p:nvPr/>
        </p:nvSpPr>
        <p:spPr bwMode="auto">
          <a:xfrm>
            <a:off x="12363263" y="4276173"/>
            <a:ext cx="2235237" cy="792291"/>
          </a:xfrm>
          <a:prstGeom prst="rect">
            <a:avLst/>
          </a:prstGeom>
          <a:solidFill>
            <a:schemeClr val="bg2">
              <a:lumMod val="95000"/>
            </a:schemeClr>
          </a:solidFill>
          <a:ln w="9525">
            <a:solidFill>
              <a:schemeClr val="accent1">
                <a:shade val="50000"/>
              </a:schemeClr>
            </a:solidFill>
            <a:miter lim="800000"/>
            <a:headEnd/>
            <a:tailEnd/>
          </a:ln>
        </p:spPr>
        <p:txBody>
          <a:bodyPr rot="0" vert="horz" wrap="square" anchor="t" anchorCtr="0"/>
          <a:lstStyle/>
          <a:p>
            <a:pPr>
              <a:lnSpc>
                <a:spcPct val="107000"/>
              </a:lnSpc>
              <a:spcAft>
                <a:spcPts val="800"/>
              </a:spcAft>
            </a:pPr>
            <a:r>
              <a:rPr lang="lv-LV" sz="2200" b="0" dirty="0">
                <a:latin typeface="Calibri Light" panose="020F0302020204030204" pitchFamily="34" charset="0"/>
              </a:rPr>
              <a:t>Medicīnas digitālā infrastruktūra</a:t>
            </a:r>
            <a:endParaRPr lang="lv-LV" sz="2200" b="0" dirty="0">
              <a:effectLst/>
              <a:latin typeface="+mj-lt"/>
              <a:ea typeface="Calibri" panose="020F0502020204030204" pitchFamily="34" charset="0"/>
              <a:cs typeface="Times New Roman" panose="02020603050405020304" pitchFamily="18" charset="0"/>
            </a:endParaRPr>
          </a:p>
        </p:txBody>
      </p:sp>
      <p:sp>
        <p:nvSpPr>
          <p:cNvPr id="72" name="Text Box 2">
            <a:extLst>
              <a:ext uri="{FF2B5EF4-FFF2-40B4-BE49-F238E27FC236}">
                <a16:creationId xmlns:a16="http://schemas.microsoft.com/office/drawing/2014/main" id="{E35E7C14-19A1-46E2-B48C-C242C5ECCE01}"/>
              </a:ext>
            </a:extLst>
          </p:cNvPr>
          <p:cNvSpPr txBox="1">
            <a:spLocks noChangeArrowheads="1"/>
          </p:cNvSpPr>
          <p:nvPr/>
        </p:nvSpPr>
        <p:spPr bwMode="auto">
          <a:xfrm>
            <a:off x="10972917" y="5388375"/>
            <a:ext cx="1835896" cy="1097590"/>
          </a:xfrm>
          <a:prstGeom prst="rect">
            <a:avLst/>
          </a:prstGeom>
          <a:solidFill>
            <a:schemeClr val="bg2">
              <a:lumMod val="95000"/>
            </a:schemeClr>
          </a:solidFill>
          <a:ln w="9525">
            <a:solidFill>
              <a:schemeClr val="accent1">
                <a:shade val="50000"/>
              </a:schemeClr>
            </a:solidFill>
            <a:miter lim="800000"/>
            <a:headEnd/>
            <a:tailEnd/>
          </a:ln>
        </p:spPr>
        <p:txBody>
          <a:bodyPr rot="0" vert="horz" wrap="square" anchor="t" anchorCtr="0"/>
          <a:lstStyle/>
          <a:p>
            <a:pPr>
              <a:lnSpc>
                <a:spcPct val="107000"/>
              </a:lnSpc>
              <a:spcAft>
                <a:spcPts val="800"/>
              </a:spcAft>
            </a:pPr>
            <a:r>
              <a:rPr lang="lv-LV" sz="2200" b="0" dirty="0">
                <a:latin typeface="Calibri Light" panose="020F0302020204030204" pitchFamily="34" charset="0"/>
              </a:rPr>
              <a:t>Robotika – </a:t>
            </a:r>
            <a:r>
              <a:rPr lang="lv-LV" sz="2200" b="0" dirty="0" err="1">
                <a:latin typeface="Calibri Light" panose="020F0302020204030204" pitchFamily="34" charset="0"/>
              </a:rPr>
              <a:t>multi</a:t>
            </a:r>
            <a:r>
              <a:rPr lang="lv-LV" sz="2200" b="0" dirty="0">
                <a:latin typeface="Calibri Light" panose="020F0302020204030204" pitchFamily="34" charset="0"/>
              </a:rPr>
              <a:t> robotu sistēmas</a:t>
            </a:r>
            <a:endParaRPr lang="lv-LV" sz="2200" b="0" dirty="0">
              <a:effectLst/>
              <a:latin typeface="+mj-lt"/>
              <a:ea typeface="Calibri" panose="020F0502020204030204" pitchFamily="34" charset="0"/>
              <a:cs typeface="Times New Roman" panose="02020603050405020304" pitchFamily="18" charset="0"/>
            </a:endParaRPr>
          </a:p>
        </p:txBody>
      </p:sp>
      <p:sp>
        <p:nvSpPr>
          <p:cNvPr id="73" name="Text Box 2">
            <a:extLst>
              <a:ext uri="{FF2B5EF4-FFF2-40B4-BE49-F238E27FC236}">
                <a16:creationId xmlns:a16="http://schemas.microsoft.com/office/drawing/2014/main" id="{DD36B444-016F-4B30-8EFE-232D7599D611}"/>
              </a:ext>
            </a:extLst>
          </p:cNvPr>
          <p:cNvSpPr txBox="1">
            <a:spLocks noChangeArrowheads="1"/>
          </p:cNvSpPr>
          <p:nvPr/>
        </p:nvSpPr>
        <p:spPr bwMode="auto">
          <a:xfrm>
            <a:off x="10421678" y="6803062"/>
            <a:ext cx="4316416" cy="792291"/>
          </a:xfrm>
          <a:prstGeom prst="rect">
            <a:avLst/>
          </a:prstGeom>
          <a:solidFill>
            <a:schemeClr val="bg2">
              <a:lumMod val="95000"/>
            </a:schemeClr>
          </a:solidFill>
          <a:ln w="9525">
            <a:solidFill>
              <a:schemeClr val="accent1">
                <a:shade val="50000"/>
              </a:schemeClr>
            </a:solidFill>
            <a:miter lim="800000"/>
            <a:headEnd/>
            <a:tailEnd/>
          </a:ln>
        </p:spPr>
        <p:txBody>
          <a:bodyPr rot="0" vert="horz" wrap="square" anchor="t" anchorCtr="0"/>
          <a:lstStyle/>
          <a:p>
            <a:pPr>
              <a:lnSpc>
                <a:spcPct val="107000"/>
              </a:lnSpc>
              <a:spcAft>
                <a:spcPts val="800"/>
              </a:spcAft>
            </a:pPr>
            <a:r>
              <a:rPr lang="lv-LV" sz="2200" b="0" dirty="0">
                <a:latin typeface="Calibri Light" panose="020F0302020204030204" pitchFamily="34" charset="0"/>
              </a:rPr>
              <a:t>Klimata pārmaiņu un enerģijas ģenerācijas un atgūšanas risinājumi</a:t>
            </a:r>
            <a:endParaRPr lang="lv-LV" sz="2200" b="0" dirty="0">
              <a:effectLst/>
              <a:latin typeface="+mj-lt"/>
              <a:ea typeface="Calibri" panose="020F0502020204030204" pitchFamily="34" charset="0"/>
              <a:cs typeface="Times New Roman" panose="02020603050405020304" pitchFamily="18" charset="0"/>
            </a:endParaRPr>
          </a:p>
        </p:txBody>
      </p:sp>
      <p:sp>
        <p:nvSpPr>
          <p:cNvPr id="74" name="Text Box 2">
            <a:extLst>
              <a:ext uri="{FF2B5EF4-FFF2-40B4-BE49-F238E27FC236}">
                <a16:creationId xmlns:a16="http://schemas.microsoft.com/office/drawing/2014/main" id="{77405E92-955B-4809-B570-C130C2F81211}"/>
              </a:ext>
            </a:extLst>
          </p:cNvPr>
          <p:cNvSpPr txBox="1">
            <a:spLocks noChangeArrowheads="1"/>
          </p:cNvSpPr>
          <p:nvPr/>
        </p:nvSpPr>
        <p:spPr bwMode="auto">
          <a:xfrm>
            <a:off x="10162318" y="7916222"/>
            <a:ext cx="1835896" cy="1214474"/>
          </a:xfrm>
          <a:prstGeom prst="rect">
            <a:avLst/>
          </a:prstGeom>
          <a:solidFill>
            <a:schemeClr val="bg2">
              <a:lumMod val="95000"/>
            </a:schemeClr>
          </a:solidFill>
          <a:ln w="9525">
            <a:solidFill>
              <a:schemeClr val="accent1">
                <a:shade val="50000"/>
              </a:schemeClr>
            </a:solidFill>
            <a:miter lim="800000"/>
            <a:headEnd/>
            <a:tailEnd/>
          </a:ln>
        </p:spPr>
        <p:txBody>
          <a:bodyPr rot="0" vert="horz" wrap="square" anchor="t" anchorCtr="0"/>
          <a:lstStyle/>
          <a:p>
            <a:pPr>
              <a:lnSpc>
                <a:spcPct val="107000"/>
              </a:lnSpc>
              <a:spcAft>
                <a:spcPts val="800"/>
              </a:spcAft>
            </a:pPr>
            <a:r>
              <a:rPr lang="lv-LV" sz="2200" b="0" dirty="0">
                <a:latin typeface="Calibri Light" panose="020F0302020204030204" pitchFamily="34" charset="0"/>
              </a:rPr>
              <a:t>Inteliģentās transporta sistēmas</a:t>
            </a:r>
            <a:endParaRPr lang="lv-LV" sz="2200" b="0" dirty="0">
              <a:effectLst/>
              <a:latin typeface="+mj-lt"/>
              <a:ea typeface="Calibri" panose="020F0502020204030204" pitchFamily="34" charset="0"/>
              <a:cs typeface="Times New Roman" panose="02020603050405020304" pitchFamily="18" charset="0"/>
            </a:endParaRPr>
          </a:p>
        </p:txBody>
      </p:sp>
      <p:sp>
        <p:nvSpPr>
          <p:cNvPr id="77" name="Rectangle 76">
            <a:extLst>
              <a:ext uri="{FF2B5EF4-FFF2-40B4-BE49-F238E27FC236}">
                <a16:creationId xmlns:a16="http://schemas.microsoft.com/office/drawing/2014/main" id="{116E5375-3CA1-4B97-ADAA-62145964C924}"/>
              </a:ext>
            </a:extLst>
          </p:cNvPr>
          <p:cNvSpPr/>
          <p:nvPr/>
        </p:nvSpPr>
        <p:spPr>
          <a:xfrm>
            <a:off x="9805182" y="2572629"/>
            <a:ext cx="6890294" cy="6693947"/>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8" name="Arrow: Up 77">
            <a:extLst>
              <a:ext uri="{FF2B5EF4-FFF2-40B4-BE49-F238E27FC236}">
                <a16:creationId xmlns:a16="http://schemas.microsoft.com/office/drawing/2014/main" id="{5A2D24D7-A4EA-4933-8EF5-3EDAC760BA94}"/>
              </a:ext>
            </a:extLst>
          </p:cNvPr>
          <p:cNvSpPr/>
          <p:nvPr/>
        </p:nvSpPr>
        <p:spPr>
          <a:xfrm rot="5400000">
            <a:off x="8943830" y="2877608"/>
            <a:ext cx="697966" cy="792639"/>
          </a:xfrm>
          <a:prstGeom prst="upArrow">
            <a:avLst/>
          </a:prstGeom>
          <a:solidFill>
            <a:srgbClr val="5F5F5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9" name="Arrow: Up 78">
            <a:extLst>
              <a:ext uri="{FF2B5EF4-FFF2-40B4-BE49-F238E27FC236}">
                <a16:creationId xmlns:a16="http://schemas.microsoft.com/office/drawing/2014/main" id="{A848AD1E-B1B4-440F-AB89-473B819D683B}"/>
              </a:ext>
            </a:extLst>
          </p:cNvPr>
          <p:cNvSpPr/>
          <p:nvPr/>
        </p:nvSpPr>
        <p:spPr>
          <a:xfrm rot="5400000">
            <a:off x="8869298" y="4337990"/>
            <a:ext cx="697966" cy="792639"/>
          </a:xfrm>
          <a:prstGeom prst="upArrow">
            <a:avLst/>
          </a:prstGeom>
          <a:solidFill>
            <a:srgbClr val="5F5F5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0" name="Arrow: Up 79">
            <a:extLst>
              <a:ext uri="{FF2B5EF4-FFF2-40B4-BE49-F238E27FC236}">
                <a16:creationId xmlns:a16="http://schemas.microsoft.com/office/drawing/2014/main" id="{2BDF4988-A05A-42C8-9B4B-2800AEB70D75}"/>
              </a:ext>
            </a:extLst>
          </p:cNvPr>
          <p:cNvSpPr/>
          <p:nvPr/>
        </p:nvSpPr>
        <p:spPr>
          <a:xfrm rot="5400000">
            <a:off x="8869298" y="6040669"/>
            <a:ext cx="697966" cy="792639"/>
          </a:xfrm>
          <a:prstGeom prst="upArrow">
            <a:avLst/>
          </a:prstGeom>
          <a:solidFill>
            <a:srgbClr val="5F5F5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1" name="Arrow: Up 80">
            <a:extLst>
              <a:ext uri="{FF2B5EF4-FFF2-40B4-BE49-F238E27FC236}">
                <a16:creationId xmlns:a16="http://schemas.microsoft.com/office/drawing/2014/main" id="{51F3D017-31BE-4AF1-B50D-8676AB707E5B}"/>
              </a:ext>
            </a:extLst>
          </p:cNvPr>
          <p:cNvSpPr/>
          <p:nvPr/>
        </p:nvSpPr>
        <p:spPr>
          <a:xfrm rot="5400000">
            <a:off x="8841621" y="7436096"/>
            <a:ext cx="697966" cy="792639"/>
          </a:xfrm>
          <a:prstGeom prst="upArrow">
            <a:avLst/>
          </a:prstGeom>
          <a:solidFill>
            <a:srgbClr val="5F5F5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2" name="Arrow: Up 81">
            <a:extLst>
              <a:ext uri="{FF2B5EF4-FFF2-40B4-BE49-F238E27FC236}">
                <a16:creationId xmlns:a16="http://schemas.microsoft.com/office/drawing/2014/main" id="{337138FE-B8BC-42E0-8954-F784C1B8A178}"/>
              </a:ext>
            </a:extLst>
          </p:cNvPr>
          <p:cNvSpPr/>
          <p:nvPr/>
        </p:nvSpPr>
        <p:spPr>
          <a:xfrm rot="5400000">
            <a:off x="8841620" y="8486281"/>
            <a:ext cx="697966" cy="792639"/>
          </a:xfrm>
          <a:prstGeom prst="upArrow">
            <a:avLst/>
          </a:prstGeom>
          <a:solidFill>
            <a:srgbClr val="5F5F5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3" name="Text Box 2">
            <a:extLst>
              <a:ext uri="{FF2B5EF4-FFF2-40B4-BE49-F238E27FC236}">
                <a16:creationId xmlns:a16="http://schemas.microsoft.com/office/drawing/2014/main" id="{52EADC7D-F9EA-406F-B4A1-AC20E82244C6}"/>
              </a:ext>
            </a:extLst>
          </p:cNvPr>
          <p:cNvSpPr txBox="1">
            <a:spLocks noChangeArrowheads="1"/>
          </p:cNvSpPr>
          <p:nvPr/>
        </p:nvSpPr>
        <p:spPr bwMode="auto">
          <a:xfrm>
            <a:off x="9805182" y="1713851"/>
            <a:ext cx="6890295" cy="751670"/>
          </a:xfrm>
          <a:prstGeom prst="rect">
            <a:avLst/>
          </a:prstGeom>
          <a:solidFill>
            <a:schemeClr val="tx1">
              <a:lumMod val="50000"/>
            </a:schemeClr>
          </a:solidFill>
          <a:ln w="9525">
            <a:solidFill>
              <a:schemeClr val="accent1">
                <a:shade val="50000"/>
              </a:schemeClr>
            </a:solidFill>
            <a:miter lim="800000"/>
            <a:headEnd/>
            <a:tailEnd/>
          </a:ln>
        </p:spPr>
        <p:txBody>
          <a:bodyPr rot="0" vert="horz" wrap="square" anchor="t" anchorCtr="0"/>
          <a:lstStyle/>
          <a:p>
            <a:pPr>
              <a:lnSpc>
                <a:spcPct val="107000"/>
              </a:lnSpc>
              <a:spcAft>
                <a:spcPts val="800"/>
              </a:spcAft>
            </a:pPr>
            <a:r>
              <a:rPr lang="lv-LV" sz="2200" dirty="0">
                <a:solidFill>
                  <a:schemeClr val="bg1"/>
                </a:solidFill>
                <a:latin typeface="Calibri Light" panose="020F0302020204030204" pitchFamily="34" charset="0"/>
              </a:rPr>
              <a:t>Inovatīvi produkti un risinājumi ekonomikas strukturālo izmaiņu veicināšanai</a:t>
            </a:r>
            <a:endParaRPr lang="lv-LV" sz="2200" b="0" dirty="0">
              <a:solidFill>
                <a:schemeClr val="bg1"/>
              </a:solidFill>
              <a:effectLst/>
              <a:latin typeface="+mj-lt"/>
              <a:ea typeface="Calibri" panose="020F0502020204030204" pitchFamily="34" charset="0"/>
              <a:cs typeface="Times New Roman" panose="02020603050405020304" pitchFamily="18" charset="0"/>
            </a:endParaRPr>
          </a:p>
        </p:txBody>
      </p:sp>
      <p:pic>
        <p:nvPicPr>
          <p:cNvPr id="5122" name="Picture 2" descr="Attēlu rezultāti vaicājumam “idea icon png”">
            <a:extLst>
              <a:ext uri="{FF2B5EF4-FFF2-40B4-BE49-F238E27FC236}">
                <a16:creationId xmlns:a16="http://schemas.microsoft.com/office/drawing/2014/main" id="{47C0395B-9038-40F3-9443-A6BCBF5153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94745" y="5734317"/>
            <a:ext cx="747428" cy="74742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Attēlu rezultāti vaicājumam “idea icon png”">
            <a:extLst>
              <a:ext uri="{FF2B5EF4-FFF2-40B4-BE49-F238E27FC236}">
                <a16:creationId xmlns:a16="http://schemas.microsoft.com/office/drawing/2014/main" id="{BAE9482E-6569-49B9-867D-F8B2B56C61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07213" y="7940019"/>
            <a:ext cx="747428" cy="74742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Attēlu rezultāti vaicājumam “idea icon png”">
            <a:extLst>
              <a:ext uri="{FF2B5EF4-FFF2-40B4-BE49-F238E27FC236}">
                <a16:creationId xmlns:a16="http://schemas.microsoft.com/office/drawing/2014/main" id="{BC2FDC1D-E2F2-4BDA-B23E-CC9A4BD0C1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24487" y="7776031"/>
            <a:ext cx="747428" cy="74742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Attēlu rezultāti vaicājumam “idea icon png”">
            <a:extLst>
              <a:ext uri="{FF2B5EF4-FFF2-40B4-BE49-F238E27FC236}">
                <a16:creationId xmlns:a16="http://schemas.microsoft.com/office/drawing/2014/main" id="{35F589D1-6D47-4383-8399-CA1AA75AF7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22584" y="6475127"/>
            <a:ext cx="747428" cy="74742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Attēlu rezultāti vaicājumam “idea icon png”">
            <a:extLst>
              <a:ext uri="{FF2B5EF4-FFF2-40B4-BE49-F238E27FC236}">
                <a16:creationId xmlns:a16="http://schemas.microsoft.com/office/drawing/2014/main" id="{F364D2B2-10EF-47C4-AFE7-5412EBC593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75156" y="5200009"/>
            <a:ext cx="747428" cy="74742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Attēlu rezultāti vaicājumam “idea icon png”">
            <a:extLst>
              <a:ext uri="{FF2B5EF4-FFF2-40B4-BE49-F238E27FC236}">
                <a16:creationId xmlns:a16="http://schemas.microsoft.com/office/drawing/2014/main" id="{1E42CB9B-0BBE-4F0A-A3CE-C2963A71F4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1265" y="5294887"/>
            <a:ext cx="747428" cy="74742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Attēlu rezultāti vaicājumam “idea icon png”">
            <a:extLst>
              <a:ext uri="{FF2B5EF4-FFF2-40B4-BE49-F238E27FC236}">
                <a16:creationId xmlns:a16="http://schemas.microsoft.com/office/drawing/2014/main" id="{6F957165-9EBD-4196-8163-21687271EB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03853" y="2650678"/>
            <a:ext cx="677602" cy="67760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ttēlu rezultāti vaicājumam “idea icon png”">
            <a:extLst>
              <a:ext uri="{FF2B5EF4-FFF2-40B4-BE49-F238E27FC236}">
                <a16:creationId xmlns:a16="http://schemas.microsoft.com/office/drawing/2014/main" id="{263E42BA-815F-46C8-A914-85BFE57A2A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77536" y="4109890"/>
            <a:ext cx="747428" cy="74742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Attēlu rezultāti vaicājumam “idea icon png”">
            <a:extLst>
              <a:ext uri="{FF2B5EF4-FFF2-40B4-BE49-F238E27FC236}">
                <a16:creationId xmlns:a16="http://schemas.microsoft.com/office/drawing/2014/main" id="{5527CC1F-CB7E-453A-A750-EA38733C7A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475" y="5350822"/>
            <a:ext cx="747428" cy="7474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Attēlu rezultāti vaicājumam “idea icon png”">
            <a:extLst>
              <a:ext uri="{FF2B5EF4-FFF2-40B4-BE49-F238E27FC236}">
                <a16:creationId xmlns:a16="http://schemas.microsoft.com/office/drawing/2014/main" id="{0E678816-0D16-4B2C-B900-E865823142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85874" y="8270862"/>
            <a:ext cx="747428" cy="74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67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DC5AA13-C9F1-44BB-BD2C-B97B6EB25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423" y="7132918"/>
            <a:ext cx="13787415" cy="2104229"/>
          </a:xfrm>
          <a:prstGeom prst="rect">
            <a:avLst/>
          </a:prstGeom>
        </p:spPr>
      </p:pic>
      <p:sp>
        <p:nvSpPr>
          <p:cNvPr id="5" name="Title 3">
            <a:extLst>
              <a:ext uri="{FF2B5EF4-FFF2-40B4-BE49-F238E27FC236}">
                <a16:creationId xmlns:a16="http://schemas.microsoft.com/office/drawing/2014/main" id="{3BF6DE9A-4056-4436-A42E-FC59259EE693}"/>
              </a:ext>
            </a:extLst>
          </p:cNvPr>
          <p:cNvSpPr txBox="1">
            <a:spLocks/>
          </p:cNvSpPr>
          <p:nvPr/>
        </p:nvSpPr>
        <p:spPr>
          <a:xfrm>
            <a:off x="3151163" y="590254"/>
            <a:ext cx="11901268" cy="929955"/>
          </a:xfrm>
          <a:prstGeom prst="rect">
            <a:avLst/>
          </a:prstGeom>
        </p:spPr>
        <p:txBody>
          <a:bodyPr vert="horz" lIns="91440" tIns="45720" rIns="91440" bIns="45720" rtlCol="0" anchor="t">
            <a:normAutofit/>
          </a:bodyPr>
          <a:lstStyle>
            <a:lvl1pPr algn="l" defTabSz="1300460" rtl="0" eaLnBrk="1" latinLnBrk="0" hangingPunct="1">
              <a:lnSpc>
                <a:spcPct val="90000"/>
              </a:lnSpc>
              <a:spcBef>
                <a:spcPct val="0"/>
              </a:spcBef>
              <a:buNone/>
              <a:defRPr sz="3413" b="1" kern="1200">
                <a:solidFill>
                  <a:schemeClr val="tx1"/>
                </a:solidFill>
                <a:latin typeface="Calibri Light" panose="020F0302020204030204" pitchFamily="34" charset="0"/>
                <a:ea typeface="Verdana" panose="020B0604030504040204" pitchFamily="34" charset="0"/>
                <a:cs typeface="Verdana" panose="020B0604030504040204" pitchFamily="34" charset="0"/>
              </a:defRPr>
            </a:lvl1pPr>
          </a:lstStyle>
          <a:p>
            <a:r>
              <a:rPr lang="lv-LV" sz="4500" b="0" cap="all" dirty="0">
                <a:solidFill>
                  <a:srgbClr val="228B9D"/>
                </a:solidFill>
                <a:latin typeface="+mj-lt"/>
              </a:rPr>
              <a:t>EKOSISTĒMU PIEEJA</a:t>
            </a:r>
          </a:p>
        </p:txBody>
      </p:sp>
      <p:sp>
        <p:nvSpPr>
          <p:cNvPr id="6" name="TextBox 5">
            <a:extLst>
              <a:ext uri="{FF2B5EF4-FFF2-40B4-BE49-F238E27FC236}">
                <a16:creationId xmlns:a16="http://schemas.microsoft.com/office/drawing/2014/main" id="{F9126DFE-A769-4F9E-899E-1A087F3DFBA9}"/>
              </a:ext>
            </a:extLst>
          </p:cNvPr>
          <p:cNvSpPr txBox="1"/>
          <p:nvPr/>
        </p:nvSpPr>
        <p:spPr>
          <a:xfrm>
            <a:off x="7688610" y="1568567"/>
            <a:ext cx="8955189" cy="4031012"/>
          </a:xfrm>
          <a:prstGeom prst="rect">
            <a:avLst/>
          </a:prstGeom>
          <a:noFill/>
        </p:spPr>
        <p:txBody>
          <a:bodyPr wrap="square" rtlCol="0">
            <a:spAutoFit/>
          </a:bodyPr>
          <a:lstStyle/>
          <a:p>
            <a:pPr algn="l" defTabSz="1300460" hangingPunct="1"/>
            <a:r>
              <a:rPr lang="lv-LV" sz="2844" kern="1200" dirty="0">
                <a:latin typeface="Calibri Light" panose="020F0302020204030204" pitchFamily="34" charset="0"/>
                <a:ea typeface="+mn-ea"/>
                <a:cs typeface="Calibri Light" panose="020F0302020204030204" pitchFamily="34" charset="0"/>
              </a:rPr>
              <a:t>Pārvaldības mērķis ir nodrošināt sadarbību </a:t>
            </a:r>
            <a:r>
              <a:rPr lang="lv-LV" sz="2844" b="0" kern="1200" dirty="0">
                <a:latin typeface="Calibri Light" panose="020F0302020204030204" pitchFamily="34" charset="0"/>
                <a:ea typeface="+mn-ea"/>
                <a:cs typeface="Calibri Light" panose="020F0302020204030204" pitchFamily="34" charset="0"/>
              </a:rPr>
              <a:t>starp savstarpēji saistītiem konkrētās ekosistēmas dalībniekiem (</a:t>
            </a:r>
            <a:r>
              <a:rPr lang="lv-LV" sz="2844" b="0" kern="1200" dirty="0" err="1">
                <a:latin typeface="Calibri Light" panose="020F0302020204030204" pitchFamily="34" charset="0"/>
                <a:ea typeface="+mn-ea"/>
                <a:cs typeface="Calibri Light" panose="020F0302020204030204" pitchFamily="34" charset="0"/>
              </a:rPr>
              <a:t>triple</a:t>
            </a:r>
            <a:r>
              <a:rPr lang="lv-LV" sz="2844" b="0" kern="1200" dirty="0">
                <a:latin typeface="Calibri Light" panose="020F0302020204030204" pitchFamily="34" charset="0"/>
                <a:ea typeface="+mn-ea"/>
                <a:cs typeface="Calibri Light" panose="020F0302020204030204" pitchFamily="34" charset="0"/>
              </a:rPr>
              <a:t> </a:t>
            </a:r>
            <a:r>
              <a:rPr lang="lv-LV" sz="2844" b="0" kern="1200" dirty="0" err="1">
                <a:latin typeface="Calibri Light" panose="020F0302020204030204" pitchFamily="34" charset="0"/>
                <a:ea typeface="+mn-ea"/>
                <a:cs typeface="Calibri Light" panose="020F0302020204030204" pitchFamily="34" charset="0"/>
              </a:rPr>
              <a:t>helix</a:t>
            </a:r>
            <a:r>
              <a:rPr lang="lv-LV" sz="2844" b="0" kern="1200" dirty="0">
                <a:latin typeface="Calibri Light" panose="020F0302020204030204" pitchFamily="34" charset="0"/>
                <a:ea typeface="+mn-ea"/>
                <a:cs typeface="Calibri Light" panose="020F0302020204030204" pitchFamily="34" charset="0"/>
              </a:rPr>
              <a:t>), līdz ekosistēma sasniedz pietiekami nobriedušu attīstības stadiju (</a:t>
            </a:r>
            <a:r>
              <a:rPr lang="lv-LV" sz="2844" b="0" kern="1200" dirty="0" err="1">
                <a:latin typeface="Calibri Light" panose="020F0302020204030204" pitchFamily="34" charset="0"/>
                <a:ea typeface="+mn-ea"/>
                <a:cs typeface="Calibri Light" panose="020F0302020204030204" pitchFamily="34" charset="0"/>
              </a:rPr>
              <a:t>institucionalizācija</a:t>
            </a:r>
            <a:r>
              <a:rPr lang="lv-LV" sz="2844" b="0" kern="1200" dirty="0">
                <a:latin typeface="Calibri Light" panose="020F0302020204030204" pitchFamily="34" charset="0"/>
                <a:ea typeface="+mn-ea"/>
                <a:cs typeface="Calibri Light" panose="020F0302020204030204" pitchFamily="34" charset="0"/>
              </a:rPr>
              <a:t>).</a:t>
            </a:r>
          </a:p>
          <a:p>
            <a:pPr algn="l" defTabSz="1300460" hangingPunct="1"/>
            <a:endParaRPr lang="en-US" sz="2844" kern="1200" dirty="0">
              <a:latin typeface="Calibri Light" panose="020F0302020204030204" pitchFamily="34" charset="0"/>
              <a:ea typeface="+mn-ea"/>
              <a:cs typeface="Calibri Light" panose="020F0302020204030204" pitchFamily="34" charset="0"/>
            </a:endParaRPr>
          </a:p>
          <a:p>
            <a:pPr algn="l" defTabSz="1300460" hangingPunct="1"/>
            <a:r>
              <a:rPr lang="lv-LV" sz="2844" kern="1200" dirty="0">
                <a:latin typeface="Calibri Light" panose="020F0302020204030204" pitchFamily="34" charset="0"/>
                <a:ea typeface="+mn-ea"/>
                <a:cs typeface="Calibri Light" panose="020F0302020204030204" pitchFamily="34" charset="0"/>
              </a:rPr>
              <a:t>Sadarbības mērķis ir</a:t>
            </a:r>
            <a:r>
              <a:rPr lang="en-US" sz="2844" kern="1200" dirty="0">
                <a:latin typeface="Calibri Light" panose="020F0302020204030204" pitchFamily="34" charset="0"/>
                <a:ea typeface="+mn-ea"/>
                <a:cs typeface="Calibri Light" panose="020F0302020204030204" pitchFamily="34" charset="0"/>
              </a:rPr>
              <a:t> </a:t>
            </a:r>
            <a:r>
              <a:rPr lang="lv-LV" sz="2844" b="0" kern="1200" dirty="0">
                <a:latin typeface="Calibri Light" panose="020F0302020204030204" pitchFamily="34" charset="0"/>
                <a:ea typeface="+mn-ea"/>
                <a:cs typeface="Calibri Light" panose="020F0302020204030204" pitchFamily="34" charset="0"/>
              </a:rPr>
              <a:t>balstoties uz padziļinātu ekosistēmas(vērtību ķēdes) konkurētspējas priekšrocībām, kopīgi izstrādāt ekosistēmas attīstības stratēģiju, nosakot īstermiņa un ilgtermiņa rīcības plānu.</a:t>
            </a:r>
            <a:endParaRPr lang="en-US" sz="2844" b="0" kern="1200" dirty="0">
              <a:latin typeface="Calibri Light" panose="020F0302020204030204" pitchFamily="34" charset="0"/>
              <a:ea typeface="+mn-ea"/>
              <a:cs typeface="Calibri Light" panose="020F0302020204030204" pitchFamily="34" charset="0"/>
            </a:endParaRPr>
          </a:p>
        </p:txBody>
      </p:sp>
      <p:sp>
        <p:nvSpPr>
          <p:cNvPr id="7" name="TextBox 6">
            <a:extLst>
              <a:ext uri="{FF2B5EF4-FFF2-40B4-BE49-F238E27FC236}">
                <a16:creationId xmlns:a16="http://schemas.microsoft.com/office/drawing/2014/main" id="{9124DC18-408F-46EB-A8FA-B36F7FEA901B}"/>
              </a:ext>
            </a:extLst>
          </p:cNvPr>
          <p:cNvSpPr txBox="1"/>
          <p:nvPr/>
        </p:nvSpPr>
        <p:spPr>
          <a:xfrm>
            <a:off x="10758798" y="5696295"/>
            <a:ext cx="6046298" cy="1711549"/>
          </a:xfrm>
          <a:prstGeom prst="rect">
            <a:avLst/>
          </a:prstGeom>
          <a:noFill/>
        </p:spPr>
        <p:txBody>
          <a:bodyPr wrap="square" rtlCol="0">
            <a:spAutoFit/>
          </a:bodyPr>
          <a:lstStyle/>
          <a:p>
            <a:pPr algn="r" defTabSz="1300460" hangingPunct="1"/>
            <a:r>
              <a:rPr lang="lv-LV" sz="2560" kern="1200" dirty="0">
                <a:latin typeface="Calibri Light" panose="020F0302020204030204" pitchFamily="34" charset="0"/>
                <a:ea typeface="+mn-ea"/>
                <a:cs typeface="Calibri Light" panose="020F0302020204030204" pitchFamily="34" charset="0"/>
              </a:rPr>
              <a:t>PĀRVALDĪBAS AKTIVITĀTES</a:t>
            </a:r>
            <a:r>
              <a:rPr lang="en-US" sz="2560" b="0" kern="1200" dirty="0">
                <a:latin typeface="Calibri Light" panose="020F0302020204030204" pitchFamily="34" charset="0"/>
                <a:ea typeface="+mn-ea"/>
                <a:cs typeface="Calibri Light" panose="020F0302020204030204" pitchFamily="34" charset="0"/>
              </a:rPr>
              <a:t>:</a:t>
            </a:r>
          </a:p>
          <a:p>
            <a:pPr marL="1706853" lvl="2" indent="-406394" algn="l" defTabSz="1300460" hangingPunct="1">
              <a:buFont typeface="Arial" panose="020B0604020202020204" pitchFamily="34" charset="0"/>
              <a:buChar char="•"/>
            </a:pPr>
            <a:r>
              <a:rPr lang="lv-LV" sz="1991" kern="1200" dirty="0">
                <a:latin typeface="Calibri Light" panose="020F0302020204030204" pitchFamily="34" charset="0"/>
                <a:ea typeface="+mn-ea"/>
                <a:cs typeface="Calibri Light" panose="020F0302020204030204" pitchFamily="34" charset="0"/>
              </a:rPr>
              <a:t>UZTICĪBAS VEIDOŠANA</a:t>
            </a:r>
          </a:p>
          <a:p>
            <a:pPr marL="1706853" lvl="2" indent="-406394" algn="l" defTabSz="1300460" hangingPunct="1">
              <a:buFont typeface="Arial" panose="020B0604020202020204" pitchFamily="34" charset="0"/>
              <a:buChar char="•"/>
            </a:pPr>
            <a:r>
              <a:rPr lang="lv-LV" sz="1991" kern="1200" dirty="0">
                <a:latin typeface="Calibri Light" panose="020F0302020204030204" pitchFamily="34" charset="0"/>
                <a:ea typeface="+mn-ea"/>
                <a:cs typeface="Calibri Light" panose="020F0302020204030204" pitchFamily="34" charset="0"/>
              </a:rPr>
              <a:t>STRATĒĢIJAS IZSTRĀDE</a:t>
            </a:r>
          </a:p>
          <a:p>
            <a:pPr marL="1706853" lvl="2" indent="-406394" algn="l" defTabSz="1300460" hangingPunct="1">
              <a:buFont typeface="Arial" panose="020B0604020202020204" pitchFamily="34" charset="0"/>
              <a:buChar char="•"/>
            </a:pPr>
            <a:r>
              <a:rPr lang="lv-LV" sz="1991" kern="1200" dirty="0">
                <a:latin typeface="Calibri Light" panose="020F0302020204030204" pitchFamily="34" charset="0"/>
                <a:ea typeface="+mn-ea"/>
                <a:cs typeface="Calibri Light" panose="020F0302020204030204" pitchFamily="34" charset="0"/>
              </a:rPr>
              <a:t>IESAISTE</a:t>
            </a:r>
          </a:p>
          <a:p>
            <a:pPr marL="1706853" lvl="2" indent="-406394" algn="l" defTabSz="1300460" hangingPunct="1">
              <a:buFont typeface="Arial" panose="020B0604020202020204" pitchFamily="34" charset="0"/>
              <a:buChar char="•"/>
            </a:pPr>
            <a:r>
              <a:rPr lang="lv-LV" sz="1991" kern="1200" dirty="0">
                <a:latin typeface="Calibri Light" panose="020F0302020204030204" pitchFamily="34" charset="0"/>
                <a:ea typeface="+mn-ea"/>
                <a:cs typeface="Calibri Light" panose="020F0302020204030204" pitchFamily="34" charset="0"/>
              </a:rPr>
              <a:t>VIETĒJA UN STARPTAUTISKA REDZAMĪBA</a:t>
            </a:r>
            <a:endParaRPr lang="en-US" sz="1991" kern="1200" dirty="0">
              <a:latin typeface="Calibri Light" panose="020F0302020204030204" pitchFamily="34" charset="0"/>
              <a:ea typeface="+mn-ea"/>
              <a:cs typeface="Calibri Light" panose="020F0302020204030204" pitchFamily="34" charset="0"/>
            </a:endParaRPr>
          </a:p>
        </p:txBody>
      </p:sp>
      <p:pic>
        <p:nvPicPr>
          <p:cNvPr id="8" name="Picture 7">
            <a:extLst>
              <a:ext uri="{FF2B5EF4-FFF2-40B4-BE49-F238E27FC236}">
                <a16:creationId xmlns:a16="http://schemas.microsoft.com/office/drawing/2014/main" id="{B019FDC6-F19F-45AB-9DEC-ED6712379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72" y="1988115"/>
            <a:ext cx="5268274" cy="5346131"/>
          </a:xfrm>
          <a:prstGeom prst="rect">
            <a:avLst/>
          </a:prstGeom>
        </p:spPr>
      </p:pic>
      <p:sp>
        <p:nvSpPr>
          <p:cNvPr id="9" name="Arrow: Right 8">
            <a:extLst>
              <a:ext uri="{FF2B5EF4-FFF2-40B4-BE49-F238E27FC236}">
                <a16:creationId xmlns:a16="http://schemas.microsoft.com/office/drawing/2014/main" id="{CD72D92B-A419-47B0-BEF1-B849E6EA87B2}"/>
              </a:ext>
            </a:extLst>
          </p:cNvPr>
          <p:cNvSpPr/>
          <p:nvPr/>
        </p:nvSpPr>
        <p:spPr>
          <a:xfrm>
            <a:off x="11761923" y="7904237"/>
            <a:ext cx="798976" cy="695523"/>
          </a:xfrm>
          <a:prstGeom prst="rightArrow">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lv-LV" sz="2560" b="0" kern="1200">
              <a:solidFill>
                <a:prstClr val="white"/>
              </a:solidFill>
              <a:latin typeface="Calibri" panose="020F0502020204030204"/>
            </a:endParaRPr>
          </a:p>
        </p:txBody>
      </p:sp>
    </p:spTree>
    <p:extLst>
      <p:ext uri="{BB962C8B-B14F-4D97-AF65-F5344CB8AC3E}">
        <p14:creationId xmlns:p14="http://schemas.microsoft.com/office/powerpoint/2010/main" val="252996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BF299B3-F051-4473-9F14-CAC068CA4283}"/>
              </a:ext>
            </a:extLst>
          </p:cNvPr>
          <p:cNvGrpSpPr/>
          <p:nvPr/>
        </p:nvGrpSpPr>
        <p:grpSpPr>
          <a:xfrm>
            <a:off x="2686929" y="3019358"/>
            <a:ext cx="12349976" cy="4014487"/>
            <a:chOff x="465957" y="341534"/>
            <a:chExt cx="11092254" cy="2524243"/>
          </a:xfrm>
        </p:grpSpPr>
        <p:pic>
          <p:nvPicPr>
            <p:cNvPr id="5" name="Picture 2" descr="Riga, Aerial View, Night, Traffic, Streets, Roads">
              <a:extLst>
                <a:ext uri="{FF2B5EF4-FFF2-40B4-BE49-F238E27FC236}">
                  <a16:creationId xmlns:a16="http://schemas.microsoft.com/office/drawing/2014/main" id="{6319D5C4-BAE4-4021-AB91-2A59DC9F53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53" r="4381"/>
            <a:stretch/>
          </p:blipFill>
          <p:spPr bwMode="auto">
            <a:xfrm>
              <a:off x="7810386" y="353441"/>
              <a:ext cx="3554828" cy="25123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18610F3-B0AB-4C70-B94D-A02C3C015B1D}"/>
                </a:ext>
              </a:extLst>
            </p:cNvPr>
            <p:cNvGrpSpPr/>
            <p:nvPr/>
          </p:nvGrpSpPr>
          <p:grpSpPr>
            <a:xfrm>
              <a:off x="465957" y="353443"/>
              <a:ext cx="3469984" cy="2512334"/>
              <a:chOff x="825256" y="12838217"/>
              <a:chExt cx="4419244" cy="3199617"/>
            </a:xfrm>
          </p:grpSpPr>
          <p:pic>
            <p:nvPicPr>
              <p:cNvPr id="13" name="Picture 4" descr="http://0002yjt.myregisteredwp.com/wp-content/uploads/sites/256/2015/06/Hardcoating.jpg">
                <a:extLst>
                  <a:ext uri="{FF2B5EF4-FFF2-40B4-BE49-F238E27FC236}">
                    <a16:creationId xmlns:a16="http://schemas.microsoft.com/office/drawing/2014/main" id="{DB49CA6A-6338-456F-8D8C-B4201E2D95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22" r="22699" b="984"/>
              <a:stretch/>
            </p:blipFill>
            <p:spPr bwMode="auto">
              <a:xfrm>
                <a:off x="834845" y="12838217"/>
                <a:ext cx="4409655" cy="319961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a:extLst>
                  <a:ext uri="{FF2B5EF4-FFF2-40B4-BE49-F238E27FC236}">
                    <a16:creationId xmlns:a16="http://schemas.microsoft.com/office/drawing/2014/main" id="{A88A4A58-8D49-480C-8717-C84B3407A1FF}"/>
                  </a:ext>
                </a:extLst>
              </p:cNvPr>
              <p:cNvSpPr/>
              <p:nvPr/>
            </p:nvSpPr>
            <p:spPr>
              <a:xfrm>
                <a:off x="825256" y="12838218"/>
                <a:ext cx="4419243" cy="1079847"/>
              </a:xfrm>
              <a:prstGeom prst="rect">
                <a:avLst/>
              </a:prstGeom>
              <a:gradFill>
                <a:gsLst>
                  <a:gs pos="0">
                    <a:srgbClr val="929292">
                      <a:alpha val="78000"/>
                    </a:srgbClr>
                  </a:gs>
                  <a:gs pos="100000">
                    <a:srgbClr val="000000">
                      <a:alpha val="58999"/>
                    </a:srgbClr>
                  </a:gs>
                </a:gsLst>
                <a:lin ang="54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sp>
          <p:nvSpPr>
            <p:cNvPr id="7" name="Bio-Economy">
              <a:extLst>
                <a:ext uri="{FF2B5EF4-FFF2-40B4-BE49-F238E27FC236}">
                  <a16:creationId xmlns:a16="http://schemas.microsoft.com/office/drawing/2014/main" id="{3F510D0D-86EA-4FBE-8E67-B0E4A41EB656}"/>
                </a:ext>
              </a:extLst>
            </p:cNvPr>
            <p:cNvSpPr txBox="1"/>
            <p:nvPr/>
          </p:nvSpPr>
          <p:spPr>
            <a:xfrm>
              <a:off x="633789" y="537268"/>
              <a:ext cx="2772828" cy="479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lgn="l">
                <a:defRPr sz="3100">
                  <a:solidFill>
                    <a:srgbClr val="FFFFFF"/>
                  </a:solidFill>
                </a:defRPr>
              </a:lvl1pPr>
            </a:lstStyle>
            <a:p>
              <a:pPr algn="ctr"/>
              <a:r>
                <a:rPr lang="lv-LV" sz="2000" b="1" dirty="0">
                  <a:solidFill>
                    <a:schemeClr val="bg1"/>
                  </a:solidFill>
                  <a:effectLst>
                    <a:outerShdw blurRad="38100" dist="38100" dir="2700000" algn="tl">
                      <a:srgbClr val="000000">
                        <a:alpha val="43137"/>
                      </a:srgbClr>
                    </a:outerShdw>
                  </a:effectLst>
                </a:rPr>
                <a:t>VIEDIE MATERIĀLI UN FOTONIKA</a:t>
              </a:r>
              <a:endParaRPr lang="en-US" sz="2000" b="1" dirty="0">
                <a:solidFill>
                  <a:schemeClr val="bg1"/>
                </a:solidFill>
                <a:effectLst>
                  <a:outerShdw blurRad="38100" dist="38100" dir="2700000" algn="tl">
                    <a:srgbClr val="000000">
                      <a:alpha val="43137"/>
                    </a:srgbClr>
                  </a:outerShdw>
                </a:effectLst>
              </a:endParaRPr>
            </a:p>
          </p:txBody>
        </p:sp>
        <p:pic>
          <p:nvPicPr>
            <p:cNvPr id="8" name="medicine.PNG" descr="medicine.PNG">
              <a:extLst>
                <a:ext uri="{FF2B5EF4-FFF2-40B4-BE49-F238E27FC236}">
                  <a16:creationId xmlns:a16="http://schemas.microsoft.com/office/drawing/2014/main" id="{30CCEFB5-0917-4148-8C3F-CBEAD2DC963F}"/>
                </a:ext>
              </a:extLst>
            </p:cNvPr>
            <p:cNvPicPr>
              <a:picLocks noChangeAspect="1"/>
            </p:cNvPicPr>
            <p:nvPr/>
          </p:nvPicPr>
          <p:blipFill>
            <a:blip r:embed="rId5">
              <a:alphaModFix amt="62000"/>
              <a:extLst/>
            </a:blip>
            <a:srcRect l="16645" b="26153"/>
            <a:stretch>
              <a:fillRect/>
            </a:stretch>
          </p:blipFill>
          <p:spPr>
            <a:xfrm>
              <a:off x="4128054" y="353442"/>
              <a:ext cx="3490218" cy="2512333"/>
            </a:xfrm>
            <a:prstGeom prst="rect">
              <a:avLst/>
            </a:prstGeom>
            <a:ln w="12700">
              <a:miter lim="400000"/>
            </a:ln>
          </p:spPr>
        </p:pic>
        <p:sp>
          <p:nvSpPr>
            <p:cNvPr id="9" name="Rectangle">
              <a:extLst>
                <a:ext uri="{FF2B5EF4-FFF2-40B4-BE49-F238E27FC236}">
                  <a16:creationId xmlns:a16="http://schemas.microsoft.com/office/drawing/2014/main" id="{B23F43CF-0360-4731-A236-2BEF78A3AB14}"/>
                </a:ext>
              </a:extLst>
            </p:cNvPr>
            <p:cNvSpPr/>
            <p:nvPr/>
          </p:nvSpPr>
          <p:spPr>
            <a:xfrm>
              <a:off x="4129873" y="341534"/>
              <a:ext cx="3488399" cy="871411"/>
            </a:xfrm>
            <a:prstGeom prst="rect">
              <a:avLst/>
            </a:prstGeom>
            <a:solidFill>
              <a:srgbClr val="5E5E5E">
                <a:alpha val="57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Precision Medicine">
              <a:extLst>
                <a:ext uri="{FF2B5EF4-FFF2-40B4-BE49-F238E27FC236}">
                  <a16:creationId xmlns:a16="http://schemas.microsoft.com/office/drawing/2014/main" id="{25BD5740-1FBB-4724-9E2E-1A3F6AF13078}"/>
                </a:ext>
              </a:extLst>
            </p:cNvPr>
            <p:cNvSpPr txBox="1"/>
            <p:nvPr/>
          </p:nvSpPr>
          <p:spPr>
            <a:xfrm>
              <a:off x="4281916" y="509796"/>
              <a:ext cx="2939671" cy="479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lgn="l">
                <a:defRPr sz="3100">
                  <a:solidFill>
                    <a:srgbClr val="5E5E5E"/>
                  </a:solidFill>
                </a:defRPr>
              </a:lvl1pPr>
            </a:lstStyle>
            <a:p>
              <a:pPr algn="ctr"/>
              <a:r>
                <a:rPr lang="lv-LV" sz="2000" b="1" dirty="0">
                  <a:solidFill>
                    <a:schemeClr val="bg1"/>
                  </a:solidFill>
                  <a:effectLst>
                    <a:outerShdw blurRad="38100" dist="38100" dir="2700000" algn="tl">
                      <a:srgbClr val="000000">
                        <a:alpha val="43137"/>
                      </a:srgbClr>
                    </a:outerShdw>
                  </a:effectLst>
                </a:rPr>
                <a:t>BIOMEDICĪNA </a:t>
              </a:r>
            </a:p>
          </p:txBody>
        </p:sp>
        <p:sp>
          <p:nvSpPr>
            <p:cNvPr id="11" name="Rectangle">
              <a:extLst>
                <a:ext uri="{FF2B5EF4-FFF2-40B4-BE49-F238E27FC236}">
                  <a16:creationId xmlns:a16="http://schemas.microsoft.com/office/drawing/2014/main" id="{60EAFCCE-4E73-4E28-848F-E2E9DEF47AB3}"/>
                </a:ext>
              </a:extLst>
            </p:cNvPr>
            <p:cNvSpPr/>
            <p:nvPr/>
          </p:nvSpPr>
          <p:spPr>
            <a:xfrm>
              <a:off x="7810386" y="353442"/>
              <a:ext cx="3554828" cy="859503"/>
            </a:xfrm>
            <a:prstGeom prst="rect">
              <a:avLst/>
            </a:prstGeom>
            <a:solidFill>
              <a:srgbClr val="5E5E5E">
                <a:alpha val="67059"/>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2" name="Connected Cars">
              <a:extLst>
                <a:ext uri="{FF2B5EF4-FFF2-40B4-BE49-F238E27FC236}">
                  <a16:creationId xmlns:a16="http://schemas.microsoft.com/office/drawing/2014/main" id="{6B1A377E-26EB-4EFE-A948-4B09A60E55D4}"/>
                </a:ext>
              </a:extLst>
            </p:cNvPr>
            <p:cNvSpPr txBox="1"/>
            <p:nvPr/>
          </p:nvSpPr>
          <p:spPr>
            <a:xfrm>
              <a:off x="8003383" y="537268"/>
              <a:ext cx="3554828" cy="479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lgn="l">
                <a:defRPr sz="3100">
                  <a:solidFill>
                    <a:srgbClr val="FFFFFF"/>
                  </a:solidFill>
                </a:defRPr>
              </a:lvl1pPr>
            </a:lstStyle>
            <a:p>
              <a:pPr algn="ctr"/>
              <a:r>
                <a:rPr lang="lv-LV" sz="2000" dirty="0">
                  <a:solidFill>
                    <a:schemeClr val="bg1"/>
                  </a:solidFill>
                  <a:effectLst>
                    <a:outerShdw blurRad="38100" dist="38100" dir="2700000" algn="tl">
                      <a:srgbClr val="000000">
                        <a:alpha val="43137"/>
                      </a:srgbClr>
                    </a:outerShdw>
                  </a:effectLst>
                </a:rPr>
                <a:t>VIEDĀ PILSĒTA </a:t>
              </a:r>
              <a:endParaRPr lang="lv-LV" sz="2000" b="1" dirty="0">
                <a:solidFill>
                  <a:schemeClr val="bg1"/>
                </a:solidFill>
                <a:effectLst>
                  <a:outerShdw blurRad="38100" dist="38100" dir="2700000" algn="tl">
                    <a:srgbClr val="000000">
                      <a:alpha val="43137"/>
                    </a:srgbClr>
                  </a:outerShdw>
                </a:effectLst>
              </a:endParaRPr>
            </a:p>
          </p:txBody>
        </p:sp>
      </p:grpSp>
      <p:sp>
        <p:nvSpPr>
          <p:cNvPr id="15" name="TextBox 14">
            <a:extLst>
              <a:ext uri="{FF2B5EF4-FFF2-40B4-BE49-F238E27FC236}">
                <a16:creationId xmlns:a16="http://schemas.microsoft.com/office/drawing/2014/main" id="{F22998C1-6423-486C-BE23-B6218924150B}"/>
              </a:ext>
            </a:extLst>
          </p:cNvPr>
          <p:cNvSpPr txBox="1"/>
          <p:nvPr/>
        </p:nvSpPr>
        <p:spPr>
          <a:xfrm>
            <a:off x="2972265" y="817644"/>
            <a:ext cx="12468596" cy="784830"/>
          </a:xfrm>
          <a:prstGeom prst="rect">
            <a:avLst/>
          </a:prstGeom>
          <a:noFill/>
        </p:spPr>
        <p:txBody>
          <a:bodyPr wrap="square" rtlCol="0">
            <a:spAutoFit/>
          </a:bodyPr>
          <a:lstStyle/>
          <a:p>
            <a:r>
              <a:rPr lang="lv-LV" sz="4500" b="0" dirty="0">
                <a:solidFill>
                  <a:srgbClr val="01859C"/>
                </a:solidFill>
                <a:latin typeface="+mj-lt"/>
              </a:rPr>
              <a:t>REGULĒJUMS INOVĀCIJU VEICINĀŠANAI (RIS 3) </a:t>
            </a:r>
          </a:p>
        </p:txBody>
      </p:sp>
    </p:spTree>
    <p:extLst>
      <p:ext uri="{BB962C8B-B14F-4D97-AF65-F5344CB8AC3E}">
        <p14:creationId xmlns:p14="http://schemas.microsoft.com/office/powerpoint/2010/main" val="79080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A218C23-E2C3-4140-84B1-685748F1929F}"/>
              </a:ext>
            </a:extLst>
          </p:cNvPr>
          <p:cNvSpPr txBox="1">
            <a:spLocks/>
          </p:cNvSpPr>
          <p:nvPr/>
        </p:nvSpPr>
        <p:spPr bwMode="auto">
          <a:xfrm>
            <a:off x="6801496" y="4429568"/>
            <a:ext cx="3737269" cy="89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3" tIns="46977" rIns="93953" bIns="46977" numCol="1" anchor="t" anchorCtr="0" compatLnSpc="1">
            <a:prstTxWarp prst="textNoShape">
              <a:avLst/>
            </a:prstTxWarp>
            <a:normAutofit/>
          </a:bodyPr>
          <a:lstStyle>
            <a:lvl1pPr marL="0" indent="0" algn="ctr" defTabSz="938213" rtl="0" eaLnBrk="0" fontAlgn="base" hangingPunct="0">
              <a:spcBef>
                <a:spcPct val="20000"/>
              </a:spcBef>
              <a:spcAft>
                <a:spcPct val="0"/>
              </a:spcAft>
              <a:buFont typeface="Arial" panose="020B0604020202020204" pitchFamily="34" charset="0"/>
              <a:buNone/>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defTabSz="938166" eaLnBrk="1" hangingPunct="1">
              <a:spcBef>
                <a:spcPct val="0"/>
              </a:spcBef>
              <a:spcAft>
                <a:spcPts val="600"/>
              </a:spcAft>
            </a:pPr>
            <a:endParaRPr lang="lv-LV" altLang="lv-LV" sz="3999" b="0" dirty="0">
              <a:solidFill>
                <a:prstClr val="black"/>
              </a:solidFill>
              <a:ea typeface="ＭＳ Ｐゴシック" panose="020B0600070205080204" pitchFamily="34" charset="-128"/>
            </a:endParaRPr>
          </a:p>
        </p:txBody>
      </p:sp>
      <p:pic>
        <p:nvPicPr>
          <p:cNvPr id="5" name="Picture 4">
            <a:extLst>
              <a:ext uri="{FF2B5EF4-FFF2-40B4-BE49-F238E27FC236}">
                <a16:creationId xmlns:a16="http://schemas.microsoft.com/office/drawing/2014/main" id="{D6D0E7C2-3F04-465E-AA14-879D8B888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231" y="8808926"/>
            <a:ext cx="192316" cy="238993"/>
          </a:xfrm>
          <a:prstGeom prst="rect">
            <a:avLst/>
          </a:prstGeom>
        </p:spPr>
      </p:pic>
      <p:pic>
        <p:nvPicPr>
          <p:cNvPr id="6" name="Picture 5">
            <a:extLst>
              <a:ext uri="{FF2B5EF4-FFF2-40B4-BE49-F238E27FC236}">
                <a16:creationId xmlns:a16="http://schemas.microsoft.com/office/drawing/2014/main" id="{4B4D43DC-3D75-4EFB-9B69-448FBC87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0207" y="8803181"/>
            <a:ext cx="227748" cy="227748"/>
          </a:xfrm>
          <a:prstGeom prst="rect">
            <a:avLst/>
          </a:prstGeom>
        </p:spPr>
      </p:pic>
      <p:pic>
        <p:nvPicPr>
          <p:cNvPr id="7" name="Picture 6">
            <a:extLst>
              <a:ext uri="{FF2B5EF4-FFF2-40B4-BE49-F238E27FC236}">
                <a16:creationId xmlns:a16="http://schemas.microsoft.com/office/drawing/2014/main" id="{444093C7-7C46-495F-B763-049890902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4813" y="8804647"/>
            <a:ext cx="243396" cy="226281"/>
          </a:xfrm>
          <a:prstGeom prst="rect">
            <a:avLst/>
          </a:prstGeom>
        </p:spPr>
      </p:pic>
      <p:pic>
        <p:nvPicPr>
          <p:cNvPr id="8" name="Picture 7">
            <a:extLst>
              <a:ext uri="{FF2B5EF4-FFF2-40B4-BE49-F238E27FC236}">
                <a16:creationId xmlns:a16="http://schemas.microsoft.com/office/drawing/2014/main" id="{F06BAB9E-C18F-4545-A08C-C8A8EDD3C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91524" y="8817363"/>
            <a:ext cx="213565" cy="213565"/>
          </a:xfrm>
          <a:prstGeom prst="rect">
            <a:avLst/>
          </a:prstGeom>
        </p:spPr>
      </p:pic>
      <p:pic>
        <p:nvPicPr>
          <p:cNvPr id="9" name="Picture 8">
            <a:extLst>
              <a:ext uri="{FF2B5EF4-FFF2-40B4-BE49-F238E27FC236}">
                <a16:creationId xmlns:a16="http://schemas.microsoft.com/office/drawing/2014/main" id="{E6BC62DB-8696-4CC8-9C42-D228E55A9A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777" y="8825839"/>
            <a:ext cx="232134" cy="196767"/>
          </a:xfrm>
          <a:prstGeom prst="rect">
            <a:avLst/>
          </a:prstGeom>
        </p:spPr>
      </p:pic>
      <p:grpSp>
        <p:nvGrpSpPr>
          <p:cNvPr id="10" name="Group 9">
            <a:extLst>
              <a:ext uri="{FF2B5EF4-FFF2-40B4-BE49-F238E27FC236}">
                <a16:creationId xmlns:a16="http://schemas.microsoft.com/office/drawing/2014/main" id="{147FB0CB-29D8-4F78-ABE5-2DBD3CEA69DC}"/>
              </a:ext>
            </a:extLst>
          </p:cNvPr>
          <p:cNvGrpSpPr/>
          <p:nvPr/>
        </p:nvGrpSpPr>
        <p:grpSpPr>
          <a:xfrm>
            <a:off x="885910" y="8715577"/>
            <a:ext cx="15989224" cy="375106"/>
            <a:chOff x="885672" y="8715683"/>
            <a:chExt cx="15989712" cy="375116"/>
          </a:xfrm>
        </p:grpSpPr>
        <p:sp>
          <p:nvSpPr>
            <p:cNvPr id="11" name="Rectangle 10">
              <a:extLst>
                <a:ext uri="{FF2B5EF4-FFF2-40B4-BE49-F238E27FC236}">
                  <a16:creationId xmlns:a16="http://schemas.microsoft.com/office/drawing/2014/main" id="{BB43CD69-FEFA-4C47-A311-F759787DF3A9}"/>
                </a:ext>
              </a:extLst>
            </p:cNvPr>
            <p:cNvSpPr/>
            <p:nvPr/>
          </p:nvSpPr>
          <p:spPr>
            <a:xfrm>
              <a:off x="12481402" y="8715683"/>
              <a:ext cx="2196991" cy="369470"/>
            </a:xfrm>
            <a:prstGeom prst="rect">
              <a:avLst/>
            </a:prstGeom>
          </p:spPr>
          <p:txBody>
            <a:bodyPr wrap="square">
              <a:spAutoFit/>
            </a:bodyPr>
            <a:lstStyle/>
            <a:p>
              <a:pPr algn="l" defTabSz="584170"/>
              <a:r>
                <a:rPr lang="en-US" sz="1801" b="0" dirty="0">
                  <a:latin typeface="Calibri Light" panose="020F0302020204030204"/>
                  <a:ea typeface="+mn-ea"/>
                  <a:cs typeface="+mn-cs"/>
                </a:rPr>
                <a:t>+371 67013100</a:t>
              </a:r>
            </a:p>
          </p:txBody>
        </p:sp>
        <p:sp>
          <p:nvSpPr>
            <p:cNvPr id="12" name="Rectangle 11">
              <a:extLst>
                <a:ext uri="{FF2B5EF4-FFF2-40B4-BE49-F238E27FC236}">
                  <a16:creationId xmlns:a16="http://schemas.microsoft.com/office/drawing/2014/main" id="{AFCE8E1B-B62F-420D-BD22-E74BE0530CD6}"/>
                </a:ext>
              </a:extLst>
            </p:cNvPr>
            <p:cNvSpPr/>
            <p:nvPr/>
          </p:nvSpPr>
          <p:spPr>
            <a:xfrm>
              <a:off x="6623409" y="8720344"/>
              <a:ext cx="1633199" cy="369470"/>
            </a:xfrm>
            <a:prstGeom prst="rect">
              <a:avLst/>
            </a:prstGeom>
          </p:spPr>
          <p:txBody>
            <a:bodyPr wrap="square">
              <a:spAutoFit/>
            </a:bodyPr>
            <a:lstStyle/>
            <a:p>
              <a:pPr algn="l" defTabSz="584170"/>
              <a:r>
                <a:rPr lang="en-US" sz="1801" b="0" dirty="0">
                  <a:latin typeface="Calibri Light" panose="020F0302020204030204"/>
                  <a:ea typeface="+mn-ea"/>
                  <a:cs typeface="+mn-cs"/>
                </a:rPr>
                <a:t>www.em.gov.lv</a:t>
              </a:r>
              <a:endParaRPr lang="lv-LV" sz="1801" b="0" dirty="0">
                <a:latin typeface="Calibri Light" panose="020F0302020204030204"/>
                <a:ea typeface="+mn-ea"/>
                <a:cs typeface="+mn-cs"/>
              </a:endParaRPr>
            </a:p>
          </p:txBody>
        </p:sp>
        <p:sp>
          <p:nvSpPr>
            <p:cNvPr id="13" name="Rectangle 12">
              <a:extLst>
                <a:ext uri="{FF2B5EF4-FFF2-40B4-BE49-F238E27FC236}">
                  <a16:creationId xmlns:a16="http://schemas.microsoft.com/office/drawing/2014/main" id="{D926EC1B-76BB-4C01-AFB8-30AEB1F7B49A}"/>
                </a:ext>
              </a:extLst>
            </p:cNvPr>
            <p:cNvSpPr/>
            <p:nvPr/>
          </p:nvSpPr>
          <p:spPr>
            <a:xfrm>
              <a:off x="885672" y="8718471"/>
              <a:ext cx="2360398" cy="369470"/>
            </a:xfrm>
            <a:prstGeom prst="rect">
              <a:avLst/>
            </a:prstGeom>
          </p:spPr>
          <p:txBody>
            <a:bodyPr wrap="none">
              <a:spAutoFit/>
            </a:bodyPr>
            <a:lstStyle/>
            <a:p>
              <a:pPr algn="l" defTabSz="584170"/>
              <a:r>
                <a:rPr lang="en-US" sz="1801" b="0" dirty="0">
                  <a:latin typeface="Calibri Light" panose="020F0302020204030204"/>
                  <a:ea typeface="+mn-ea"/>
                  <a:cs typeface="+mn-cs"/>
                </a:rPr>
                <a:t>@</a:t>
              </a:r>
              <a:r>
                <a:rPr lang="en-US" sz="1801" b="0" dirty="0" err="1">
                  <a:latin typeface="Calibri Light" panose="020F0302020204030204"/>
                  <a:ea typeface="+mn-ea"/>
                  <a:cs typeface="+mn-cs"/>
                </a:rPr>
                <a:t>E</a:t>
              </a:r>
              <a:r>
                <a:rPr lang="en-US" sz="1801" b="0" spc="-149" dirty="0" err="1">
                  <a:latin typeface="Calibri Light" panose="020F0302020204030204"/>
                  <a:ea typeface="+mn-ea"/>
                  <a:cs typeface="+mn-cs"/>
                </a:rPr>
                <a:t>M_</a:t>
              </a:r>
              <a:r>
                <a:rPr lang="en-US" sz="1801" b="0" dirty="0" err="1">
                  <a:latin typeface="Calibri Light" panose="020F0302020204030204"/>
                  <a:ea typeface="+mn-ea"/>
                  <a:cs typeface="+mn-cs"/>
                </a:rPr>
                <a:t>gov</a:t>
              </a:r>
              <a:r>
                <a:rPr lang="en-US" sz="1801" b="0" spc="-149" dirty="0" err="1">
                  <a:latin typeface="Calibri Light" panose="020F0302020204030204"/>
                  <a:ea typeface="+mn-ea"/>
                  <a:cs typeface="+mn-cs"/>
                </a:rPr>
                <a:t>_</a:t>
              </a:r>
              <a:r>
                <a:rPr lang="en-US" sz="1801" b="0" dirty="0" err="1">
                  <a:latin typeface="Calibri Light" panose="020F0302020204030204"/>
                  <a:ea typeface="+mn-ea"/>
                  <a:cs typeface="+mn-cs"/>
                </a:rPr>
                <a:t>lv</a:t>
              </a:r>
              <a:r>
                <a:rPr lang="en-US" sz="1801" b="0" dirty="0">
                  <a:latin typeface="Calibri Light" panose="020F0302020204030204"/>
                  <a:ea typeface="+mn-ea"/>
                  <a:cs typeface="+mn-cs"/>
                </a:rPr>
                <a:t>,</a:t>
              </a:r>
              <a:r>
                <a:rPr lang="en-US" sz="1801" b="0" spc="-300" dirty="0">
                  <a:latin typeface="Calibri Light" panose="020F0302020204030204"/>
                  <a:ea typeface="+mn-ea"/>
                  <a:cs typeface="+mn-cs"/>
                </a:rPr>
                <a:t> </a:t>
              </a:r>
              <a:r>
                <a:rPr lang="en-US" sz="1801" b="0" dirty="0">
                  <a:latin typeface="Calibri Light" panose="020F0302020204030204"/>
                  <a:ea typeface="+mn-ea"/>
                  <a:cs typeface="+mn-cs"/>
                </a:rPr>
                <a:t>@</a:t>
              </a:r>
              <a:r>
                <a:rPr lang="en-US" sz="1801" b="0" dirty="0" err="1">
                  <a:latin typeface="Calibri Light" panose="020F0302020204030204"/>
                  <a:ea typeface="+mn-ea"/>
                  <a:cs typeface="+mn-cs"/>
                </a:rPr>
                <a:t>siltinam</a:t>
              </a:r>
              <a:endParaRPr lang="lv-LV" sz="1801" b="0" dirty="0">
                <a:latin typeface="Calibri Light" panose="020F0302020204030204"/>
                <a:ea typeface="+mn-ea"/>
                <a:cs typeface="+mn-cs"/>
              </a:endParaRPr>
            </a:p>
          </p:txBody>
        </p:sp>
        <p:sp>
          <p:nvSpPr>
            <p:cNvPr id="14" name="Rectangle 13">
              <a:extLst>
                <a:ext uri="{FF2B5EF4-FFF2-40B4-BE49-F238E27FC236}">
                  <a16:creationId xmlns:a16="http://schemas.microsoft.com/office/drawing/2014/main" id="{A4906CAA-603A-4FD2-9511-9E2FC7C60444}"/>
                </a:ext>
              </a:extLst>
            </p:cNvPr>
            <p:cNvSpPr/>
            <p:nvPr/>
          </p:nvSpPr>
          <p:spPr>
            <a:xfrm>
              <a:off x="8567482" y="8721329"/>
              <a:ext cx="3667929" cy="369470"/>
            </a:xfrm>
            <a:prstGeom prst="rect">
              <a:avLst/>
            </a:prstGeom>
          </p:spPr>
          <p:txBody>
            <a:bodyPr wrap="square">
              <a:spAutoFit/>
            </a:bodyPr>
            <a:lstStyle/>
            <a:p>
              <a:pPr algn="l" defTabSz="584170"/>
              <a:r>
                <a:rPr lang="en-US" sz="1801" b="0" dirty="0" err="1">
                  <a:latin typeface="Calibri Light" panose="020F0302020204030204"/>
                  <a:ea typeface="+mn-ea"/>
                  <a:cs typeface="+mn-cs"/>
                </a:rPr>
                <a:t>Brīvības</a:t>
              </a:r>
              <a:r>
                <a:rPr lang="en-US" sz="1801" b="0" dirty="0">
                  <a:latin typeface="Calibri Light" panose="020F0302020204030204"/>
                  <a:ea typeface="+mn-ea"/>
                  <a:cs typeface="+mn-cs"/>
                </a:rPr>
                <a:t> </a:t>
              </a:r>
              <a:r>
                <a:rPr lang="lv-LV" sz="1801" b="0" dirty="0">
                  <a:latin typeface="Calibri Light" panose="020F0302020204030204"/>
                  <a:ea typeface="+mn-ea"/>
                  <a:cs typeface="+mn-cs"/>
                </a:rPr>
                <a:t>iela</a:t>
              </a:r>
              <a:r>
                <a:rPr lang="en-US" sz="1801" b="0" dirty="0">
                  <a:latin typeface="Calibri Light" panose="020F0302020204030204"/>
                  <a:ea typeface="+mn-ea"/>
                  <a:cs typeface="+mn-cs"/>
                </a:rPr>
                <a:t> 55, R</a:t>
              </a:r>
              <a:r>
                <a:rPr lang="lv-LV" sz="1801" b="0" dirty="0">
                  <a:latin typeface="Calibri Light" panose="020F0302020204030204"/>
                  <a:ea typeface="+mn-ea"/>
                  <a:cs typeface="+mn-cs"/>
                </a:rPr>
                <a:t>ī</a:t>
              </a:r>
              <a:r>
                <a:rPr lang="en-US" sz="1801" b="0" dirty="0" err="1">
                  <a:latin typeface="Calibri Light" panose="020F0302020204030204"/>
                  <a:ea typeface="+mn-ea"/>
                  <a:cs typeface="+mn-cs"/>
                </a:rPr>
                <a:t>ga</a:t>
              </a:r>
              <a:r>
                <a:rPr lang="en-US" sz="1801" b="0" dirty="0">
                  <a:latin typeface="Calibri Light" panose="020F0302020204030204"/>
                  <a:ea typeface="+mn-ea"/>
                  <a:cs typeface="+mn-cs"/>
                </a:rPr>
                <a:t>, LV-1519, Latvia</a:t>
              </a:r>
            </a:p>
          </p:txBody>
        </p:sp>
        <p:sp>
          <p:nvSpPr>
            <p:cNvPr id="15" name="Rectangle 14">
              <a:extLst>
                <a:ext uri="{FF2B5EF4-FFF2-40B4-BE49-F238E27FC236}">
                  <a16:creationId xmlns:a16="http://schemas.microsoft.com/office/drawing/2014/main" id="{18FCE75E-6E69-40D9-A71D-2F6FAA4105C8}"/>
                </a:ext>
              </a:extLst>
            </p:cNvPr>
            <p:cNvSpPr/>
            <p:nvPr/>
          </p:nvSpPr>
          <p:spPr>
            <a:xfrm>
              <a:off x="14678393" y="8715683"/>
              <a:ext cx="2196991" cy="369470"/>
            </a:xfrm>
            <a:prstGeom prst="rect">
              <a:avLst/>
            </a:prstGeom>
          </p:spPr>
          <p:txBody>
            <a:bodyPr wrap="square">
              <a:spAutoFit/>
            </a:bodyPr>
            <a:lstStyle/>
            <a:p>
              <a:pPr algn="l" defTabSz="584170"/>
              <a:r>
                <a:rPr lang="en-US" sz="1801" b="0" dirty="0">
                  <a:latin typeface="Calibri Light" panose="020F0302020204030204"/>
                  <a:ea typeface="+mn-ea"/>
                  <a:cs typeface="+mn-cs"/>
                </a:rPr>
                <a:t>pasts@em.gov.lv</a:t>
              </a:r>
            </a:p>
          </p:txBody>
        </p:sp>
      </p:grpSp>
      <p:pic>
        <p:nvPicPr>
          <p:cNvPr id="16" name="Picture 15">
            <a:extLst>
              <a:ext uri="{FF2B5EF4-FFF2-40B4-BE49-F238E27FC236}">
                <a16:creationId xmlns:a16="http://schemas.microsoft.com/office/drawing/2014/main" id="{CEC141B7-006B-4506-B088-E8A6179A5A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1139" y="8841732"/>
            <a:ext cx="227527" cy="160868"/>
          </a:xfrm>
          <a:prstGeom prst="rect">
            <a:avLst/>
          </a:prstGeom>
        </p:spPr>
      </p:pic>
      <p:pic>
        <p:nvPicPr>
          <p:cNvPr id="17" name="Picture 16">
            <a:extLst>
              <a:ext uri="{FF2B5EF4-FFF2-40B4-BE49-F238E27FC236}">
                <a16:creationId xmlns:a16="http://schemas.microsoft.com/office/drawing/2014/main" id="{DF057D34-3EBC-43FF-AE62-F594D15BAA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7027" y="8838754"/>
            <a:ext cx="105395" cy="175199"/>
          </a:xfrm>
          <a:prstGeom prst="rect">
            <a:avLst/>
          </a:prstGeom>
        </p:spPr>
      </p:pic>
      <p:pic>
        <p:nvPicPr>
          <p:cNvPr id="18" name="Picture 17">
            <a:extLst>
              <a:ext uri="{FF2B5EF4-FFF2-40B4-BE49-F238E27FC236}">
                <a16:creationId xmlns:a16="http://schemas.microsoft.com/office/drawing/2014/main" id="{22F10076-6629-4BD3-8C68-F030852272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1125" y="8793703"/>
            <a:ext cx="264521" cy="264521"/>
          </a:xfrm>
          <a:prstGeom prst="rect">
            <a:avLst/>
          </a:prstGeom>
        </p:spPr>
      </p:pic>
      <p:sp>
        <p:nvSpPr>
          <p:cNvPr id="19" name="Rectangle 18">
            <a:extLst>
              <a:ext uri="{FF2B5EF4-FFF2-40B4-BE49-F238E27FC236}">
                <a16:creationId xmlns:a16="http://schemas.microsoft.com/office/drawing/2014/main" id="{0E4A820F-C289-43DF-B0A9-7BAB760872D7}"/>
              </a:ext>
            </a:extLst>
          </p:cNvPr>
          <p:cNvSpPr/>
          <p:nvPr/>
        </p:nvSpPr>
        <p:spPr>
          <a:xfrm>
            <a:off x="4011663" y="8718353"/>
            <a:ext cx="2244525" cy="369460"/>
          </a:xfrm>
          <a:prstGeom prst="rect">
            <a:avLst/>
          </a:prstGeom>
        </p:spPr>
        <p:txBody>
          <a:bodyPr wrap="none">
            <a:spAutoFit/>
          </a:bodyPr>
          <a:lstStyle/>
          <a:p>
            <a:pPr algn="l" defTabSz="584170"/>
            <a:r>
              <a:rPr lang="lv-LV" sz="1801" b="0" dirty="0">
                <a:latin typeface="Calibri Light" panose="020F0302020204030204"/>
                <a:ea typeface="+mn-ea"/>
                <a:cs typeface="+mn-cs"/>
              </a:rPr>
              <a:t>/</a:t>
            </a:r>
            <a:r>
              <a:rPr lang="en-US" sz="1801" b="0" dirty="0" err="1">
                <a:latin typeface="Calibri Light" panose="020F0302020204030204"/>
                <a:ea typeface="+mn-ea"/>
                <a:cs typeface="+mn-cs"/>
              </a:rPr>
              <a:t>ekonomikasministrija</a:t>
            </a:r>
            <a:endParaRPr lang="lv-LV" sz="1801" b="0" dirty="0">
              <a:solidFill>
                <a:prstClr val="white">
                  <a:alpha val="78000"/>
                </a:prstClr>
              </a:solidFill>
              <a:latin typeface="Calibri Light" panose="020F0302020204030204"/>
              <a:ea typeface="+mn-ea"/>
              <a:cs typeface="+mn-cs"/>
            </a:endParaRPr>
          </a:p>
        </p:txBody>
      </p:sp>
    </p:spTree>
    <p:extLst>
      <p:ext uri="{BB962C8B-B14F-4D97-AF65-F5344CB8AC3E}">
        <p14:creationId xmlns:p14="http://schemas.microsoft.com/office/powerpoint/2010/main" val="50838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D234D9-BFB8-4AAF-83B7-77B2EAA1440B}"/>
              </a:ext>
            </a:extLst>
          </p:cNvPr>
          <p:cNvSpPr txBox="1">
            <a:spLocks/>
          </p:cNvSpPr>
          <p:nvPr/>
        </p:nvSpPr>
        <p:spPr>
          <a:xfrm>
            <a:off x="4447534" y="462669"/>
            <a:ext cx="8172450" cy="893028"/>
          </a:xfrm>
          <a:prstGeom prst="rect">
            <a:avLst/>
          </a:prstGeom>
        </p:spPr>
        <p:txBody>
          <a:bodyPr vert="horz" lIns="91440" tIns="45720" rIns="91440" bIns="45720" rtlCol="0" anchor="b">
            <a:normAutofit/>
          </a:bodyPr>
          <a:lstStyle>
            <a:lvl1pPr algn="l" defTabSz="1300460" rtl="0" eaLnBrk="1" latinLnBrk="0" hangingPunct="1">
              <a:lnSpc>
                <a:spcPct val="90000"/>
              </a:lnSpc>
              <a:spcBef>
                <a:spcPct val="0"/>
              </a:spcBef>
              <a:buNone/>
              <a:defRPr sz="3413" b="1" kern="1200">
                <a:solidFill>
                  <a:schemeClr val="tx1"/>
                </a:solidFill>
                <a:latin typeface="Calibri Light" panose="020F0302020204030204" pitchFamily="34" charset="0"/>
                <a:ea typeface="Verdana" panose="020B0604030504040204" pitchFamily="34" charset="0"/>
                <a:cs typeface="Verdana" panose="020B0604030504040204" pitchFamily="34" charset="0"/>
              </a:defRPr>
            </a:lvl1pPr>
          </a:lstStyle>
          <a:p>
            <a:pPr algn="ctr"/>
            <a:r>
              <a:rPr lang="lv-LV" sz="4500" b="0" cap="all" dirty="0">
                <a:solidFill>
                  <a:srgbClr val="228B9D"/>
                </a:solidFill>
                <a:latin typeface="+mj-lt"/>
              </a:rPr>
              <a:t>IKT PIEVIENOTĀ VĒRTĪBA</a:t>
            </a:r>
          </a:p>
        </p:txBody>
      </p:sp>
      <p:graphicFrame>
        <p:nvGraphicFramePr>
          <p:cNvPr id="5" name="Object 12">
            <a:extLst>
              <a:ext uri="{FF2B5EF4-FFF2-40B4-BE49-F238E27FC236}">
                <a16:creationId xmlns:a16="http://schemas.microsoft.com/office/drawing/2014/main" id="{EB43E4E6-E9DC-42B9-BA6D-2C8E64FDAD03}"/>
              </a:ext>
            </a:extLst>
          </p:cNvPr>
          <p:cNvGraphicFramePr>
            <a:graphicFrameLocks/>
          </p:cNvGraphicFramePr>
          <p:nvPr>
            <p:extLst>
              <p:ext uri="{D42A27DB-BD31-4B8C-83A1-F6EECF244321}">
                <p14:modId xmlns:p14="http://schemas.microsoft.com/office/powerpoint/2010/main" val="1029106413"/>
              </p:ext>
            </p:extLst>
          </p:nvPr>
        </p:nvGraphicFramePr>
        <p:xfrm>
          <a:off x="8533759" y="3458667"/>
          <a:ext cx="6068505" cy="4081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12">
            <a:extLst>
              <a:ext uri="{FF2B5EF4-FFF2-40B4-BE49-F238E27FC236}">
                <a16:creationId xmlns:a16="http://schemas.microsoft.com/office/drawing/2014/main" id="{408260E5-F1EE-4B0D-8A74-48DFADF06ABF}"/>
              </a:ext>
            </a:extLst>
          </p:cNvPr>
          <p:cNvGraphicFramePr>
            <a:graphicFrameLocks/>
          </p:cNvGraphicFramePr>
          <p:nvPr>
            <p:extLst>
              <p:ext uri="{D42A27DB-BD31-4B8C-83A1-F6EECF244321}">
                <p14:modId xmlns:p14="http://schemas.microsoft.com/office/powerpoint/2010/main" val="3700971645"/>
              </p:ext>
            </p:extLst>
          </p:nvPr>
        </p:nvGraphicFramePr>
        <p:xfrm>
          <a:off x="2737998" y="3144944"/>
          <a:ext cx="3082639" cy="335433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91B65C5E-6DBE-4008-B30D-53045C7E3D54}"/>
              </a:ext>
            </a:extLst>
          </p:cNvPr>
          <p:cNvSpPr/>
          <p:nvPr/>
        </p:nvSpPr>
        <p:spPr>
          <a:xfrm>
            <a:off x="8299987" y="2016740"/>
            <a:ext cx="5031454" cy="1015663"/>
          </a:xfrm>
          <a:prstGeom prst="rect">
            <a:avLst/>
          </a:prstGeom>
        </p:spPr>
        <p:txBody>
          <a:bodyPr wrap="square">
            <a:spAutoFit/>
          </a:bodyPr>
          <a:lstStyle/>
          <a:p>
            <a:pPr algn="ctr"/>
            <a:r>
              <a:rPr lang="lv-LV" sz="2000" dirty="0">
                <a:latin typeface="Calibri Light" panose="020F0302020204030204" pitchFamily="34" charset="0"/>
                <a:ea typeface="Calibri" panose="020F0502020204030204" pitchFamily="34" charset="0"/>
                <a:cs typeface="Segoe UI" panose="020B0502040204020203" pitchFamily="34" charset="0"/>
              </a:rPr>
              <a:t>Apjomu izmaiņas</a:t>
            </a:r>
            <a:br>
              <a:rPr lang="lv-LV" sz="2000" dirty="0">
                <a:latin typeface="Calibri Light" panose="020F0302020204030204" pitchFamily="34" charset="0"/>
                <a:ea typeface="Calibri" panose="020F0502020204030204" pitchFamily="34" charset="0"/>
                <a:cs typeface="Segoe UI" panose="020B0502040204020203" pitchFamily="34" charset="0"/>
              </a:rPr>
            </a:br>
            <a:r>
              <a:rPr lang="lv-LV" sz="2000" i="1" dirty="0">
                <a:effectLst/>
                <a:latin typeface="Calibri Light" panose="020F0302020204030204" pitchFamily="34" charset="0"/>
                <a:ea typeface="Calibri" panose="020F0502020204030204" pitchFamily="34" charset="0"/>
                <a:cs typeface="Segoe UI" panose="020B0502040204020203" pitchFamily="34" charset="0"/>
              </a:rPr>
              <a:t>procentos pret iepriekšējā gada attiecīgo periodu</a:t>
            </a:r>
            <a:endParaRPr lang="lv-LV" sz="2000" dirty="0">
              <a:latin typeface="Calibri Light" panose="020F0302020204030204" pitchFamily="34" charset="0"/>
            </a:endParaRPr>
          </a:p>
        </p:txBody>
      </p:sp>
      <p:sp>
        <p:nvSpPr>
          <p:cNvPr id="8" name="Rectangle 7">
            <a:extLst>
              <a:ext uri="{FF2B5EF4-FFF2-40B4-BE49-F238E27FC236}">
                <a16:creationId xmlns:a16="http://schemas.microsoft.com/office/drawing/2014/main" id="{8A3AF7D9-073D-4405-AEA4-7E4E747D977A}"/>
              </a:ext>
            </a:extLst>
          </p:cNvPr>
          <p:cNvSpPr/>
          <p:nvPr/>
        </p:nvSpPr>
        <p:spPr>
          <a:xfrm>
            <a:off x="2940637" y="2015343"/>
            <a:ext cx="2880001" cy="707886"/>
          </a:xfrm>
          <a:prstGeom prst="rect">
            <a:avLst/>
          </a:prstGeom>
        </p:spPr>
        <p:txBody>
          <a:bodyPr wrap="square">
            <a:spAutoFit/>
          </a:bodyPr>
          <a:lstStyle/>
          <a:p>
            <a:pPr algn="ctr"/>
            <a:r>
              <a:rPr lang="lv-LV" sz="2000" dirty="0">
                <a:latin typeface="Calibri Light" panose="020F0302020204030204" pitchFamily="34" charset="0"/>
                <a:ea typeface="Calibri" panose="020F0502020204030204" pitchFamily="34" charset="0"/>
                <a:cs typeface="Segoe UI" panose="020B0502040204020203" pitchFamily="34" charset="0"/>
              </a:rPr>
              <a:t>Struktūra IKP</a:t>
            </a:r>
          </a:p>
          <a:p>
            <a:pPr algn="ctr"/>
            <a:r>
              <a:rPr lang="lv-LV" sz="2000" i="1" dirty="0">
                <a:latin typeface="Calibri Light" panose="020F0302020204030204" pitchFamily="34" charset="0"/>
                <a:cs typeface="Segoe UI" panose="020B0502040204020203" pitchFamily="34" charset="0"/>
              </a:rPr>
              <a:t>2018.gadā, procentos</a:t>
            </a:r>
            <a:endParaRPr lang="lv-LV" sz="2000" i="1" dirty="0">
              <a:latin typeface="Calibri Light" panose="020F0302020204030204" pitchFamily="34" charset="0"/>
            </a:endParaRPr>
          </a:p>
        </p:txBody>
      </p:sp>
      <p:sp>
        <p:nvSpPr>
          <p:cNvPr id="9" name="TextBox 8">
            <a:extLst>
              <a:ext uri="{FF2B5EF4-FFF2-40B4-BE49-F238E27FC236}">
                <a16:creationId xmlns:a16="http://schemas.microsoft.com/office/drawing/2014/main" id="{B2CEA2B0-C2BC-4F67-BB71-91CFB5BDDBD1}"/>
              </a:ext>
            </a:extLst>
          </p:cNvPr>
          <p:cNvSpPr txBox="1"/>
          <p:nvPr/>
        </p:nvSpPr>
        <p:spPr>
          <a:xfrm>
            <a:off x="522780" y="9131540"/>
            <a:ext cx="1218420" cy="307777"/>
          </a:xfrm>
          <a:prstGeom prst="rect">
            <a:avLst/>
          </a:prstGeom>
          <a:noFill/>
        </p:spPr>
        <p:txBody>
          <a:bodyPr wrap="square" rtlCol="0">
            <a:spAutoFit/>
          </a:bodyPr>
          <a:lstStyle/>
          <a:p>
            <a:r>
              <a:rPr lang="lv-LV" sz="1400" dirty="0">
                <a:solidFill>
                  <a:srgbClr val="000000"/>
                </a:solidFill>
                <a:latin typeface="+mj-lt"/>
                <a:ea typeface="Verdana" panose="020B0604030504040204" pitchFamily="34" charset="0"/>
                <a:cs typeface="Verdana" panose="020B0604030504040204" pitchFamily="34" charset="0"/>
              </a:rPr>
              <a:t>Avots: CSP</a:t>
            </a:r>
          </a:p>
        </p:txBody>
      </p:sp>
      <p:sp>
        <p:nvSpPr>
          <p:cNvPr id="10" name="Slide Number Placeholder 1">
            <a:extLst>
              <a:ext uri="{FF2B5EF4-FFF2-40B4-BE49-F238E27FC236}">
                <a16:creationId xmlns:a16="http://schemas.microsoft.com/office/drawing/2014/main" id="{ACD106B7-C315-47E0-8E25-4883EB353FF6}"/>
              </a:ext>
            </a:extLst>
          </p:cNvPr>
          <p:cNvSpPr txBox="1">
            <a:spLocks/>
          </p:cNvSpPr>
          <p:nvPr/>
        </p:nvSpPr>
        <p:spPr>
          <a:xfrm>
            <a:off x="13573760" y="6338667"/>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2</a:t>
            </a:fld>
            <a:endParaRPr lang="en-US" altLang="lv-LV" sz="1000" dirty="0">
              <a:solidFill>
                <a:schemeClr val="tx1">
                  <a:tint val="75000"/>
                </a:schemeClr>
              </a:solidFill>
              <a:latin typeface="Calibri Light" panose="020F0302020204030204" pitchFamily="34" charset="0"/>
            </a:endParaRPr>
          </a:p>
        </p:txBody>
      </p:sp>
      <p:sp>
        <p:nvSpPr>
          <p:cNvPr id="11" name="Rectangle 10">
            <a:extLst>
              <a:ext uri="{FF2B5EF4-FFF2-40B4-BE49-F238E27FC236}">
                <a16:creationId xmlns:a16="http://schemas.microsoft.com/office/drawing/2014/main" id="{9F52A1F3-8B66-47F8-9AF2-681CD46DCCA8}"/>
              </a:ext>
            </a:extLst>
          </p:cNvPr>
          <p:cNvSpPr/>
          <p:nvPr/>
        </p:nvSpPr>
        <p:spPr>
          <a:xfrm>
            <a:off x="6144193" y="3506152"/>
            <a:ext cx="1508631" cy="1370648"/>
          </a:xfrm>
          <a:prstGeom prst="rect">
            <a:avLst/>
          </a:prstGeom>
        </p:spPr>
        <p:txBody>
          <a:bodyPr wrap="square">
            <a:spAutoFit/>
          </a:bodyPr>
          <a:lstStyle/>
          <a:p>
            <a:pPr algn="ctr"/>
            <a:r>
              <a:rPr lang="lv-LV" sz="2000" dirty="0">
                <a:latin typeface="Calibri Light" panose="020F0302020204030204" pitchFamily="34" charset="0"/>
                <a:cs typeface="Segoe UI" panose="020B0502040204020203" pitchFamily="34" charset="0"/>
              </a:rPr>
              <a:t>2018.gadā</a:t>
            </a:r>
            <a:endParaRPr lang="lv-LV" sz="2800" dirty="0">
              <a:latin typeface="Calibri Light" panose="020F0302020204030204" pitchFamily="34" charset="0"/>
            </a:endParaRPr>
          </a:p>
          <a:p>
            <a:pPr algn="ctr"/>
            <a:r>
              <a:rPr lang="lv-LV" sz="4000" b="1" cap="all" dirty="0">
                <a:solidFill>
                  <a:srgbClr val="228B9D"/>
                </a:solidFill>
                <a:latin typeface="+mj-lt"/>
                <a:ea typeface="Segoe UI" panose="020B0502040204020203" pitchFamily="34" charset="0"/>
                <a:cs typeface="Segoe UI" panose="020B0502040204020203" pitchFamily="34" charset="0"/>
              </a:rPr>
              <a:t>1 402</a:t>
            </a:r>
          </a:p>
          <a:p>
            <a:pPr algn="ctr"/>
            <a:r>
              <a:rPr lang="lv-LV" sz="2000" dirty="0">
                <a:latin typeface="Calibri Light" panose="020F0302020204030204" pitchFamily="34" charset="0"/>
                <a:cs typeface="Segoe UI" panose="020B0502040204020203" pitchFamily="34" charset="0"/>
              </a:rPr>
              <a:t>milj. eiro</a:t>
            </a:r>
            <a:endParaRPr lang="lv-LV" sz="2800" dirty="0">
              <a:latin typeface="Calibri Light" panose="020F0302020204030204" pitchFamily="34" charset="0"/>
            </a:endParaRPr>
          </a:p>
        </p:txBody>
      </p:sp>
    </p:spTree>
    <p:extLst>
      <p:ext uri="{BB962C8B-B14F-4D97-AF65-F5344CB8AC3E}">
        <p14:creationId xmlns:p14="http://schemas.microsoft.com/office/powerpoint/2010/main" val="22259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0C4CD9-2B05-411F-9041-0404B6661C74}"/>
              </a:ext>
            </a:extLst>
          </p:cNvPr>
          <p:cNvSpPr txBox="1">
            <a:spLocks/>
          </p:cNvSpPr>
          <p:nvPr/>
        </p:nvSpPr>
        <p:spPr>
          <a:xfrm>
            <a:off x="4254428" y="263715"/>
            <a:ext cx="8172450" cy="893028"/>
          </a:xfrm>
          <a:prstGeom prst="rect">
            <a:avLst/>
          </a:prstGeom>
        </p:spPr>
        <p:txBody>
          <a:bodyPr vert="horz" lIns="91440" tIns="45720" rIns="91440" bIns="45720" rtlCol="0" anchor="b">
            <a:normAutofit/>
          </a:bodyPr>
          <a:lstStyle>
            <a:lvl1pPr algn="l" defTabSz="1300460" rtl="0" eaLnBrk="1" latinLnBrk="0" hangingPunct="1">
              <a:lnSpc>
                <a:spcPct val="90000"/>
              </a:lnSpc>
              <a:spcBef>
                <a:spcPct val="0"/>
              </a:spcBef>
              <a:buNone/>
              <a:defRPr sz="3413" b="1" kern="1200">
                <a:solidFill>
                  <a:schemeClr val="tx1"/>
                </a:solidFill>
                <a:latin typeface="Calibri Light" panose="020F0302020204030204" pitchFamily="34" charset="0"/>
                <a:ea typeface="Verdana" panose="020B0604030504040204" pitchFamily="34" charset="0"/>
                <a:cs typeface="Verdana" panose="020B0604030504040204" pitchFamily="34" charset="0"/>
              </a:defRPr>
            </a:lvl1pPr>
          </a:lstStyle>
          <a:p>
            <a:pPr algn="ctr"/>
            <a:r>
              <a:rPr lang="lv-LV" sz="4500" b="0" cap="all" dirty="0">
                <a:solidFill>
                  <a:srgbClr val="228B9D"/>
                </a:solidFill>
                <a:latin typeface="+mj-lt"/>
              </a:rPr>
              <a:t>IKT EKSPORTS</a:t>
            </a:r>
          </a:p>
        </p:txBody>
      </p:sp>
      <p:graphicFrame>
        <p:nvGraphicFramePr>
          <p:cNvPr id="5" name="Object 12">
            <a:extLst>
              <a:ext uri="{FF2B5EF4-FFF2-40B4-BE49-F238E27FC236}">
                <a16:creationId xmlns:a16="http://schemas.microsoft.com/office/drawing/2014/main" id="{777E92FB-5B35-42A9-A410-9EE732EFC9E8}"/>
              </a:ext>
            </a:extLst>
          </p:cNvPr>
          <p:cNvGraphicFramePr>
            <a:graphicFrameLocks/>
          </p:cNvGraphicFramePr>
          <p:nvPr>
            <p:extLst>
              <p:ext uri="{D42A27DB-BD31-4B8C-83A1-F6EECF244321}">
                <p14:modId xmlns:p14="http://schemas.microsoft.com/office/powerpoint/2010/main" val="552535067"/>
              </p:ext>
            </p:extLst>
          </p:nvPr>
        </p:nvGraphicFramePr>
        <p:xfrm>
          <a:off x="8971331" y="3010811"/>
          <a:ext cx="6911094" cy="424811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3549489-2A72-41FF-9F5C-0738EFAD3D7B}"/>
              </a:ext>
            </a:extLst>
          </p:cNvPr>
          <p:cNvSpPr/>
          <p:nvPr/>
        </p:nvSpPr>
        <p:spPr>
          <a:xfrm>
            <a:off x="10063089" y="1733887"/>
            <a:ext cx="5031454" cy="1015663"/>
          </a:xfrm>
          <a:prstGeom prst="rect">
            <a:avLst/>
          </a:prstGeom>
        </p:spPr>
        <p:txBody>
          <a:bodyPr wrap="square">
            <a:spAutoFit/>
          </a:bodyPr>
          <a:lstStyle/>
          <a:p>
            <a:pPr algn="ctr"/>
            <a:r>
              <a:rPr lang="lv-LV" sz="2000" dirty="0">
                <a:latin typeface="Calibri Light" panose="020F0302020204030204" pitchFamily="34" charset="0"/>
                <a:ea typeface="Calibri" panose="020F0502020204030204" pitchFamily="34" charset="0"/>
                <a:cs typeface="Segoe UI" panose="020B0502040204020203" pitchFamily="34" charset="0"/>
              </a:rPr>
              <a:t>Eksporta izmaiņas</a:t>
            </a:r>
            <a:br>
              <a:rPr lang="lv-LV" sz="2000" dirty="0">
                <a:latin typeface="Calibri Light" panose="020F0302020204030204" pitchFamily="34" charset="0"/>
                <a:ea typeface="Calibri" panose="020F0502020204030204" pitchFamily="34" charset="0"/>
                <a:cs typeface="Segoe UI" panose="020B0502040204020203" pitchFamily="34" charset="0"/>
              </a:rPr>
            </a:br>
            <a:r>
              <a:rPr lang="lv-LV" sz="2000" i="1" dirty="0">
                <a:effectLst/>
                <a:latin typeface="Calibri Light" panose="020F0302020204030204" pitchFamily="34" charset="0"/>
                <a:ea typeface="Calibri" panose="020F0502020204030204" pitchFamily="34" charset="0"/>
                <a:cs typeface="Segoe UI" panose="020B0502040204020203" pitchFamily="34" charset="0"/>
              </a:rPr>
              <a:t>procentos pret iepriekšējā gada attiecīgo periodu</a:t>
            </a:r>
            <a:endParaRPr lang="lv-LV" sz="2000" dirty="0">
              <a:latin typeface="Calibri Light" panose="020F0302020204030204" pitchFamily="34" charset="0"/>
            </a:endParaRPr>
          </a:p>
        </p:txBody>
      </p:sp>
      <p:sp>
        <p:nvSpPr>
          <p:cNvPr id="7" name="Rectangle 6">
            <a:extLst>
              <a:ext uri="{FF2B5EF4-FFF2-40B4-BE49-F238E27FC236}">
                <a16:creationId xmlns:a16="http://schemas.microsoft.com/office/drawing/2014/main" id="{AB72B1AC-8079-4A79-A800-727074E39CF7}"/>
              </a:ext>
            </a:extLst>
          </p:cNvPr>
          <p:cNvSpPr/>
          <p:nvPr/>
        </p:nvSpPr>
        <p:spPr>
          <a:xfrm>
            <a:off x="3097885" y="1733887"/>
            <a:ext cx="3077435" cy="1323439"/>
          </a:xfrm>
          <a:prstGeom prst="rect">
            <a:avLst/>
          </a:prstGeom>
        </p:spPr>
        <p:txBody>
          <a:bodyPr wrap="square">
            <a:spAutoFit/>
          </a:bodyPr>
          <a:lstStyle/>
          <a:p>
            <a:pPr algn="ctr"/>
            <a:r>
              <a:rPr lang="lv-LV" sz="2000" dirty="0">
                <a:latin typeface="Calibri Light" panose="020F0302020204030204" pitchFamily="34" charset="0"/>
                <a:ea typeface="Calibri" panose="020F0502020204030204" pitchFamily="34" charset="0"/>
                <a:cs typeface="Segoe UI" panose="020B0502040204020203" pitchFamily="34" charset="0"/>
              </a:rPr>
              <a:t>Struktūra</a:t>
            </a:r>
          </a:p>
          <a:p>
            <a:pPr algn="ctr"/>
            <a:r>
              <a:rPr lang="lv-LV" sz="2000" i="1" dirty="0">
                <a:latin typeface="Calibri Light" panose="020F0302020204030204" pitchFamily="34" charset="0"/>
                <a:cs typeface="Segoe UI" panose="020B0502040204020203" pitchFamily="34" charset="0"/>
              </a:rPr>
              <a:t>2018.gadā, procentos no visa preču un pakalpojumu eksporta</a:t>
            </a:r>
            <a:endParaRPr lang="lv-LV" sz="2000" i="1" dirty="0">
              <a:latin typeface="Calibri Light" panose="020F0302020204030204" pitchFamily="34" charset="0"/>
            </a:endParaRPr>
          </a:p>
        </p:txBody>
      </p:sp>
      <p:sp>
        <p:nvSpPr>
          <p:cNvPr id="8" name="TextBox 7">
            <a:extLst>
              <a:ext uri="{FF2B5EF4-FFF2-40B4-BE49-F238E27FC236}">
                <a16:creationId xmlns:a16="http://schemas.microsoft.com/office/drawing/2014/main" id="{4680EA7C-128B-4BC7-BFD4-36F88B04338E}"/>
              </a:ext>
            </a:extLst>
          </p:cNvPr>
          <p:cNvSpPr txBox="1"/>
          <p:nvPr/>
        </p:nvSpPr>
        <p:spPr>
          <a:xfrm>
            <a:off x="325832" y="9244083"/>
            <a:ext cx="1218420" cy="307777"/>
          </a:xfrm>
          <a:prstGeom prst="rect">
            <a:avLst/>
          </a:prstGeom>
          <a:noFill/>
        </p:spPr>
        <p:txBody>
          <a:bodyPr wrap="square" rtlCol="0">
            <a:spAutoFit/>
          </a:bodyPr>
          <a:lstStyle/>
          <a:p>
            <a:r>
              <a:rPr lang="lv-LV" sz="1400" dirty="0">
                <a:solidFill>
                  <a:srgbClr val="000000"/>
                </a:solidFill>
                <a:latin typeface="+mj-lt"/>
                <a:ea typeface="Verdana" panose="020B0604030504040204" pitchFamily="34" charset="0"/>
                <a:cs typeface="Verdana" panose="020B0604030504040204" pitchFamily="34" charset="0"/>
              </a:rPr>
              <a:t>Avots: CSP, LB</a:t>
            </a:r>
          </a:p>
        </p:txBody>
      </p:sp>
      <p:graphicFrame>
        <p:nvGraphicFramePr>
          <p:cNvPr id="10" name="Object 12">
            <a:extLst>
              <a:ext uri="{FF2B5EF4-FFF2-40B4-BE49-F238E27FC236}">
                <a16:creationId xmlns:a16="http://schemas.microsoft.com/office/drawing/2014/main" id="{A9B4C55D-0135-4E0A-854A-5399E8D07771}"/>
              </a:ext>
            </a:extLst>
          </p:cNvPr>
          <p:cNvGraphicFramePr>
            <a:graphicFrameLocks/>
          </p:cNvGraphicFramePr>
          <p:nvPr>
            <p:extLst>
              <p:ext uri="{D42A27DB-BD31-4B8C-83A1-F6EECF244321}">
                <p14:modId xmlns:p14="http://schemas.microsoft.com/office/powerpoint/2010/main" val="960573460"/>
              </p:ext>
            </p:extLst>
          </p:nvPr>
        </p:nvGraphicFramePr>
        <p:xfrm>
          <a:off x="2715066" y="3312077"/>
          <a:ext cx="3843074" cy="3229399"/>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1E4B8B94-9840-4048-8150-47F4FED55224}"/>
              </a:ext>
            </a:extLst>
          </p:cNvPr>
          <p:cNvSpPr/>
          <p:nvPr/>
        </p:nvSpPr>
        <p:spPr>
          <a:xfrm>
            <a:off x="6175320" y="3811430"/>
            <a:ext cx="2494811" cy="1938992"/>
          </a:xfrm>
          <a:prstGeom prst="rect">
            <a:avLst/>
          </a:prstGeom>
        </p:spPr>
        <p:txBody>
          <a:bodyPr wrap="square">
            <a:spAutoFit/>
          </a:bodyPr>
          <a:lstStyle/>
          <a:p>
            <a:pPr algn="ctr"/>
            <a:r>
              <a:rPr lang="lv-LV" sz="2000" dirty="0">
                <a:latin typeface="Calibri Light" panose="020F0302020204030204" pitchFamily="34" charset="0"/>
                <a:cs typeface="Segoe UI" panose="020B0502040204020203" pitchFamily="34" charset="0"/>
              </a:rPr>
              <a:t>2018. gadā kopējais IKT nozares eksports sasniedzis </a:t>
            </a:r>
            <a:endParaRPr lang="lv-LV" sz="2800" dirty="0">
              <a:latin typeface="Calibri Light" panose="020F0302020204030204" pitchFamily="34" charset="0"/>
            </a:endParaRPr>
          </a:p>
          <a:p>
            <a:pPr algn="ctr"/>
            <a:r>
              <a:rPr lang="lv-LV" sz="4000" cap="all" dirty="0">
                <a:solidFill>
                  <a:srgbClr val="228B9D"/>
                </a:solidFill>
                <a:latin typeface="+mj-lt"/>
                <a:ea typeface="Segoe UI" panose="020B0502040204020203" pitchFamily="34" charset="0"/>
                <a:cs typeface="Segoe UI" panose="020B0502040204020203" pitchFamily="34" charset="0"/>
              </a:rPr>
              <a:t>1</a:t>
            </a:r>
            <a:endParaRPr lang="lv-LV" sz="4000" b="1" cap="all" dirty="0">
              <a:solidFill>
                <a:srgbClr val="228B9D"/>
              </a:solidFill>
              <a:latin typeface="+mj-lt"/>
              <a:ea typeface="Segoe UI" panose="020B0502040204020203" pitchFamily="34" charset="0"/>
              <a:cs typeface="Segoe UI" panose="020B0502040204020203" pitchFamily="34" charset="0"/>
            </a:endParaRPr>
          </a:p>
          <a:p>
            <a:pPr algn="ctr"/>
            <a:r>
              <a:rPr lang="lv-LV" sz="2000" dirty="0">
                <a:latin typeface="Calibri Light" panose="020F0302020204030204" pitchFamily="34" charset="0"/>
                <a:cs typeface="Segoe UI" panose="020B0502040204020203" pitchFamily="34" charset="0"/>
              </a:rPr>
              <a:t>miljardu eiro</a:t>
            </a:r>
            <a:endParaRPr lang="lv-LV" sz="2800" dirty="0">
              <a:latin typeface="Calibri Light" panose="020F0302020204030204" pitchFamily="34" charset="0"/>
            </a:endParaRPr>
          </a:p>
        </p:txBody>
      </p:sp>
    </p:spTree>
    <p:extLst>
      <p:ext uri="{BB962C8B-B14F-4D97-AF65-F5344CB8AC3E}">
        <p14:creationId xmlns:p14="http://schemas.microsoft.com/office/powerpoint/2010/main" val="300639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84F4EB-A25F-49E0-964A-E950875F56B5}"/>
              </a:ext>
            </a:extLst>
          </p:cNvPr>
          <p:cNvSpPr>
            <a:spLocks noGrp="1"/>
          </p:cNvSpPr>
          <p:nvPr>
            <p:ph type="title"/>
          </p:nvPr>
        </p:nvSpPr>
        <p:spPr>
          <a:xfrm>
            <a:off x="4362269" y="410552"/>
            <a:ext cx="8172450" cy="893028"/>
          </a:xfrm>
        </p:spPr>
        <p:txBody>
          <a:bodyPr anchor="b">
            <a:normAutofit/>
          </a:bodyPr>
          <a:lstStyle/>
          <a:p>
            <a:pPr algn="ctr"/>
            <a:r>
              <a:rPr lang="lv-LV" sz="4500" b="0" cap="all" dirty="0">
                <a:solidFill>
                  <a:srgbClr val="228B9D"/>
                </a:solidFill>
                <a:latin typeface="+mj-lt"/>
              </a:rPr>
              <a:t>IKT NOZARĒ STRĀDĀJOŠIE</a:t>
            </a:r>
          </a:p>
        </p:txBody>
      </p:sp>
      <p:graphicFrame>
        <p:nvGraphicFramePr>
          <p:cNvPr id="5" name="Object 12">
            <a:extLst>
              <a:ext uri="{FF2B5EF4-FFF2-40B4-BE49-F238E27FC236}">
                <a16:creationId xmlns:a16="http://schemas.microsoft.com/office/drawing/2014/main" id="{C76615B3-C0A1-41A3-8107-384CBCC87AFE}"/>
              </a:ext>
            </a:extLst>
          </p:cNvPr>
          <p:cNvGraphicFramePr>
            <a:graphicFrameLocks/>
          </p:cNvGraphicFramePr>
          <p:nvPr>
            <p:extLst>
              <p:ext uri="{D42A27DB-BD31-4B8C-83A1-F6EECF244321}">
                <p14:modId xmlns:p14="http://schemas.microsoft.com/office/powerpoint/2010/main" val="2612982882"/>
              </p:ext>
            </p:extLst>
          </p:nvPr>
        </p:nvGraphicFramePr>
        <p:xfrm>
          <a:off x="5030793" y="3394018"/>
          <a:ext cx="5013801" cy="4301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12">
            <a:extLst>
              <a:ext uri="{FF2B5EF4-FFF2-40B4-BE49-F238E27FC236}">
                <a16:creationId xmlns:a16="http://schemas.microsoft.com/office/drawing/2014/main" id="{3F4A81F3-C6E3-4E6C-AF7C-83BC5B1B1DFF}"/>
              </a:ext>
            </a:extLst>
          </p:cNvPr>
          <p:cNvGraphicFramePr>
            <a:graphicFrameLocks/>
          </p:cNvGraphicFramePr>
          <p:nvPr>
            <p:extLst>
              <p:ext uri="{D42A27DB-BD31-4B8C-83A1-F6EECF244321}">
                <p14:modId xmlns:p14="http://schemas.microsoft.com/office/powerpoint/2010/main" val="2504534276"/>
              </p:ext>
            </p:extLst>
          </p:nvPr>
        </p:nvGraphicFramePr>
        <p:xfrm>
          <a:off x="1717760" y="3484027"/>
          <a:ext cx="2870772" cy="252287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A199AA8E-64CC-412F-BAFA-5746115FAF21}"/>
              </a:ext>
            </a:extLst>
          </p:cNvPr>
          <p:cNvSpPr/>
          <p:nvPr/>
        </p:nvSpPr>
        <p:spPr>
          <a:xfrm>
            <a:off x="5891916" y="1959515"/>
            <a:ext cx="3601041" cy="1015663"/>
          </a:xfrm>
          <a:prstGeom prst="rect">
            <a:avLst/>
          </a:prstGeom>
        </p:spPr>
        <p:txBody>
          <a:bodyPr wrap="square">
            <a:spAutoFit/>
          </a:bodyPr>
          <a:lstStyle/>
          <a:p>
            <a:pPr algn="ctr"/>
            <a:r>
              <a:rPr lang="lv-LV" sz="2000" dirty="0">
                <a:latin typeface="Calibri Light" panose="020F0302020204030204" pitchFamily="34" charset="0"/>
                <a:ea typeface="Calibri" panose="020F0502020204030204" pitchFamily="34" charset="0"/>
                <a:cs typeface="Segoe UI" panose="020B0502040204020203" pitchFamily="34" charset="0"/>
              </a:rPr>
              <a:t>Aizņemto darbavietu skaita izmaiņas</a:t>
            </a:r>
            <a:br>
              <a:rPr lang="lv-LV" sz="2000" dirty="0">
                <a:latin typeface="Calibri Light" panose="020F0302020204030204" pitchFamily="34" charset="0"/>
                <a:ea typeface="Calibri" panose="020F0502020204030204" pitchFamily="34" charset="0"/>
                <a:cs typeface="Segoe UI" panose="020B0502040204020203" pitchFamily="34" charset="0"/>
              </a:rPr>
            </a:br>
            <a:r>
              <a:rPr lang="lv-LV" sz="2000" i="1" dirty="0">
                <a:effectLst/>
                <a:latin typeface="Calibri Light" panose="020F0302020204030204" pitchFamily="34" charset="0"/>
                <a:ea typeface="Calibri" panose="020F0502020204030204" pitchFamily="34" charset="0"/>
                <a:cs typeface="Segoe UI" panose="020B0502040204020203" pitchFamily="34" charset="0"/>
              </a:rPr>
              <a:t>procentos pret iepriekšējo gadu</a:t>
            </a:r>
            <a:endParaRPr lang="lv-LV" sz="2000" dirty="0">
              <a:latin typeface="Calibri Light" panose="020F0302020204030204" pitchFamily="34" charset="0"/>
            </a:endParaRPr>
          </a:p>
        </p:txBody>
      </p:sp>
      <p:sp>
        <p:nvSpPr>
          <p:cNvPr id="8" name="Rectangle 7">
            <a:extLst>
              <a:ext uri="{FF2B5EF4-FFF2-40B4-BE49-F238E27FC236}">
                <a16:creationId xmlns:a16="http://schemas.microsoft.com/office/drawing/2014/main" id="{17BB2C2B-C969-4059-B0F2-0A03412FE334}"/>
              </a:ext>
            </a:extLst>
          </p:cNvPr>
          <p:cNvSpPr/>
          <p:nvPr/>
        </p:nvSpPr>
        <p:spPr>
          <a:xfrm>
            <a:off x="2511687" y="1959515"/>
            <a:ext cx="2870772" cy="1323439"/>
          </a:xfrm>
          <a:prstGeom prst="rect">
            <a:avLst/>
          </a:prstGeom>
        </p:spPr>
        <p:txBody>
          <a:bodyPr wrap="square">
            <a:spAutoFit/>
          </a:bodyPr>
          <a:lstStyle/>
          <a:p>
            <a:pPr algn="ctr"/>
            <a:r>
              <a:rPr lang="lv-LV" sz="2000" dirty="0">
                <a:latin typeface="Calibri Light" panose="020F0302020204030204" pitchFamily="34" charset="0"/>
                <a:ea typeface="Calibri" panose="020F0502020204030204" pitchFamily="34" charset="0"/>
                <a:cs typeface="Segoe UI" panose="020B0502040204020203" pitchFamily="34" charset="0"/>
              </a:rPr>
              <a:t>Struktūra</a:t>
            </a:r>
          </a:p>
          <a:p>
            <a:pPr algn="ctr"/>
            <a:r>
              <a:rPr lang="lv-LV" sz="2000" i="1" dirty="0">
                <a:latin typeface="Calibri Light" panose="020F0302020204030204" pitchFamily="34" charset="0"/>
                <a:cs typeface="Segoe UI" panose="020B0502040204020203" pitchFamily="34" charset="0"/>
              </a:rPr>
              <a:t>2018.gadā, procentos no visām aizņemtajām darbavietām</a:t>
            </a:r>
            <a:endParaRPr lang="lv-LV" sz="2000" i="1" dirty="0">
              <a:latin typeface="Calibri Light" panose="020F0302020204030204" pitchFamily="34" charset="0"/>
            </a:endParaRPr>
          </a:p>
        </p:txBody>
      </p:sp>
      <p:sp>
        <p:nvSpPr>
          <p:cNvPr id="9" name="TextBox 8">
            <a:extLst>
              <a:ext uri="{FF2B5EF4-FFF2-40B4-BE49-F238E27FC236}">
                <a16:creationId xmlns:a16="http://schemas.microsoft.com/office/drawing/2014/main" id="{1A304D61-2BF6-41BA-95B9-4ED247EEB531}"/>
              </a:ext>
            </a:extLst>
          </p:cNvPr>
          <p:cNvSpPr txBox="1"/>
          <p:nvPr/>
        </p:nvSpPr>
        <p:spPr>
          <a:xfrm>
            <a:off x="499340" y="9131540"/>
            <a:ext cx="1218420" cy="307777"/>
          </a:xfrm>
          <a:prstGeom prst="rect">
            <a:avLst/>
          </a:prstGeom>
          <a:noFill/>
        </p:spPr>
        <p:txBody>
          <a:bodyPr wrap="square" rtlCol="0">
            <a:spAutoFit/>
          </a:bodyPr>
          <a:lstStyle/>
          <a:p>
            <a:r>
              <a:rPr lang="lv-LV" sz="1400" dirty="0">
                <a:solidFill>
                  <a:srgbClr val="000000"/>
                </a:solidFill>
                <a:latin typeface="+mj-lt"/>
                <a:ea typeface="Verdana" panose="020B0604030504040204" pitchFamily="34" charset="0"/>
                <a:cs typeface="Verdana" panose="020B0604030504040204" pitchFamily="34" charset="0"/>
              </a:rPr>
              <a:t>Avots: CSP</a:t>
            </a:r>
          </a:p>
        </p:txBody>
      </p:sp>
      <p:sp>
        <p:nvSpPr>
          <p:cNvPr id="10" name="Slide Number Placeholder 1">
            <a:extLst>
              <a:ext uri="{FF2B5EF4-FFF2-40B4-BE49-F238E27FC236}">
                <a16:creationId xmlns:a16="http://schemas.microsoft.com/office/drawing/2014/main" id="{73F63390-7B7C-4DF5-88A1-3F657EA10D71}"/>
              </a:ext>
            </a:extLst>
          </p:cNvPr>
          <p:cNvSpPr txBox="1">
            <a:spLocks/>
          </p:cNvSpPr>
          <p:nvPr/>
        </p:nvSpPr>
        <p:spPr>
          <a:xfrm>
            <a:off x="14094264" y="6591886"/>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Calibri Light" panose="020F0302020204030204" pitchFamily="34" charset="0"/>
              </a:rPr>
              <a:pPr algn="r"/>
              <a:t>4</a:t>
            </a:fld>
            <a:endParaRPr lang="en-US" altLang="lv-LV" sz="1000" dirty="0">
              <a:solidFill>
                <a:schemeClr val="tx1">
                  <a:tint val="75000"/>
                </a:schemeClr>
              </a:solidFill>
              <a:latin typeface="Calibri Light" panose="020F0302020204030204" pitchFamily="34" charset="0"/>
            </a:endParaRPr>
          </a:p>
        </p:txBody>
      </p:sp>
      <p:sp>
        <p:nvSpPr>
          <p:cNvPr id="11" name="Rectangle 10">
            <a:extLst>
              <a:ext uri="{FF2B5EF4-FFF2-40B4-BE49-F238E27FC236}">
                <a16:creationId xmlns:a16="http://schemas.microsoft.com/office/drawing/2014/main" id="{C52672E0-37B3-4BAA-8C6D-E1CE852FC577}"/>
              </a:ext>
            </a:extLst>
          </p:cNvPr>
          <p:cNvSpPr/>
          <p:nvPr/>
        </p:nvSpPr>
        <p:spPr>
          <a:xfrm>
            <a:off x="2205829" y="6234966"/>
            <a:ext cx="2156440" cy="1323439"/>
          </a:xfrm>
          <a:prstGeom prst="rect">
            <a:avLst/>
          </a:prstGeom>
        </p:spPr>
        <p:txBody>
          <a:bodyPr wrap="square">
            <a:spAutoFit/>
          </a:bodyPr>
          <a:lstStyle/>
          <a:p>
            <a:pPr algn="ctr"/>
            <a:r>
              <a:rPr lang="lv-LV" sz="2000" dirty="0">
                <a:latin typeface="Calibri Light" panose="020F0302020204030204" pitchFamily="34" charset="0"/>
                <a:cs typeface="Segoe UI" panose="020B0502040204020203" pitchFamily="34" charset="0"/>
              </a:rPr>
              <a:t>2018.gadā</a:t>
            </a:r>
            <a:endParaRPr lang="lv-LV" sz="2800" dirty="0">
              <a:latin typeface="Calibri Light" panose="020F0302020204030204" pitchFamily="34" charset="0"/>
            </a:endParaRPr>
          </a:p>
          <a:p>
            <a:pPr algn="ctr"/>
            <a:r>
              <a:rPr lang="lv-LV" sz="4000" b="1" cap="all" dirty="0">
                <a:solidFill>
                  <a:srgbClr val="228B9D"/>
                </a:solidFill>
                <a:latin typeface="+mj-lt"/>
                <a:ea typeface="Segoe UI" panose="020B0502040204020203" pitchFamily="34" charset="0"/>
                <a:cs typeface="Segoe UI" panose="020B0502040204020203" pitchFamily="34" charset="0"/>
              </a:rPr>
              <a:t>34</a:t>
            </a:r>
          </a:p>
          <a:p>
            <a:pPr algn="ctr"/>
            <a:r>
              <a:rPr lang="lv-LV" sz="2000" dirty="0">
                <a:latin typeface="Calibri Light" panose="020F0302020204030204" pitchFamily="34" charset="0"/>
                <a:cs typeface="Segoe UI" panose="020B0502040204020203" pitchFamily="34" charset="0"/>
              </a:rPr>
              <a:t>tūkst. darbavietas</a:t>
            </a:r>
            <a:endParaRPr lang="lv-LV" sz="2800" dirty="0">
              <a:latin typeface="Calibri Light" panose="020F0302020204030204" pitchFamily="34" charset="0"/>
            </a:endParaRPr>
          </a:p>
        </p:txBody>
      </p:sp>
      <p:sp>
        <p:nvSpPr>
          <p:cNvPr id="12" name="Rectangle 11">
            <a:extLst>
              <a:ext uri="{FF2B5EF4-FFF2-40B4-BE49-F238E27FC236}">
                <a16:creationId xmlns:a16="http://schemas.microsoft.com/office/drawing/2014/main" id="{4D9941AE-F831-4985-8EF1-4505ADAF4E61}"/>
              </a:ext>
            </a:extLst>
          </p:cNvPr>
          <p:cNvSpPr/>
          <p:nvPr/>
        </p:nvSpPr>
        <p:spPr>
          <a:xfrm>
            <a:off x="11017177" y="1959514"/>
            <a:ext cx="5013802" cy="1015663"/>
          </a:xfrm>
          <a:prstGeom prst="rect">
            <a:avLst/>
          </a:prstGeom>
        </p:spPr>
        <p:txBody>
          <a:bodyPr wrap="square">
            <a:spAutoFit/>
          </a:bodyPr>
          <a:lstStyle/>
          <a:p>
            <a:pPr algn="ctr"/>
            <a:r>
              <a:rPr lang="lv-LV" sz="2000" dirty="0">
                <a:latin typeface="Calibri Light" panose="020F0302020204030204" pitchFamily="34" charset="0"/>
                <a:ea typeface="Calibri" panose="020F0502020204030204" pitchFamily="34" charset="0"/>
                <a:cs typeface="Segoe UI" panose="020B0502040204020203" pitchFamily="34" charset="0"/>
              </a:rPr>
              <a:t>Darbaspēka pieprasījuma struktūra pa profesiju grupām</a:t>
            </a:r>
          </a:p>
          <a:p>
            <a:pPr algn="ctr"/>
            <a:r>
              <a:rPr lang="lv-LV" sz="2000" i="1" dirty="0">
                <a:effectLst/>
                <a:latin typeface="Calibri Light" panose="020F0302020204030204" pitchFamily="34" charset="0"/>
                <a:ea typeface="Calibri" panose="020F0502020204030204" pitchFamily="34" charset="0"/>
                <a:cs typeface="Segoe UI" panose="020B0502040204020203" pitchFamily="34" charset="0"/>
              </a:rPr>
              <a:t>2016.gadā, procentos</a:t>
            </a:r>
            <a:endParaRPr lang="lv-LV" sz="2000" dirty="0">
              <a:latin typeface="Calibri Light" panose="020F0302020204030204" pitchFamily="34" charset="0"/>
            </a:endParaRPr>
          </a:p>
        </p:txBody>
      </p:sp>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5AF1A6F3-273C-4ED3-9D4F-C21DE6BFA1EA}"/>
                  </a:ext>
                </a:extLst>
              </p:cNvPr>
              <p:cNvGraphicFramePr/>
              <p:nvPr>
                <p:extLst>
                  <p:ext uri="{D42A27DB-BD31-4B8C-83A1-F6EECF244321}">
                    <p14:modId xmlns:p14="http://schemas.microsoft.com/office/powerpoint/2010/main" val="2989742235"/>
                  </p:ext>
                </p:extLst>
              </p:nvPr>
            </p:nvGraphicFramePr>
            <p:xfrm>
              <a:off x="10199338" y="3484027"/>
              <a:ext cx="6372403" cy="5083197"/>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3" name="Chart 12">
                <a:extLst>
                  <a:ext uri="{FF2B5EF4-FFF2-40B4-BE49-F238E27FC236}">
                    <a16:creationId xmlns:a16="http://schemas.microsoft.com/office/drawing/2014/main" id="{5AF1A6F3-273C-4ED3-9D4F-C21DE6BFA1EA}"/>
                  </a:ext>
                </a:extLst>
              </p:cNvPr>
              <p:cNvPicPr>
                <a:picLocks noGrp="1" noRot="1" noChangeAspect="1" noMove="1" noResize="1" noEditPoints="1" noAdjustHandles="1" noChangeArrowheads="1" noChangeShapeType="1"/>
              </p:cNvPicPr>
              <p:nvPr/>
            </p:nvPicPr>
            <p:blipFill>
              <a:blip r:embed="rId6"/>
              <a:stretch>
                <a:fillRect/>
              </a:stretch>
            </p:blipFill>
            <p:spPr>
              <a:xfrm>
                <a:off x="10199338" y="3484027"/>
                <a:ext cx="6372403" cy="5083197"/>
              </a:xfrm>
              <a:prstGeom prst="rect">
                <a:avLst/>
              </a:prstGeom>
            </p:spPr>
          </p:pic>
        </mc:Fallback>
      </mc:AlternateContent>
    </p:spTree>
    <p:extLst>
      <p:ext uri="{BB962C8B-B14F-4D97-AF65-F5344CB8AC3E}">
        <p14:creationId xmlns:p14="http://schemas.microsoft.com/office/powerpoint/2010/main" val="198180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1C0879-9F1E-4E60-90E4-47D990DE2396}"/>
              </a:ext>
            </a:extLst>
          </p:cNvPr>
          <p:cNvSpPr>
            <a:spLocks noGrp="1"/>
          </p:cNvSpPr>
          <p:nvPr>
            <p:ph type="title"/>
          </p:nvPr>
        </p:nvSpPr>
        <p:spPr>
          <a:xfrm>
            <a:off x="3096780" y="512365"/>
            <a:ext cx="11632083" cy="833715"/>
          </a:xfrm>
        </p:spPr>
        <p:txBody>
          <a:bodyPr anchor="b">
            <a:noAutofit/>
          </a:bodyPr>
          <a:lstStyle/>
          <a:p>
            <a:pPr algn="ctr"/>
            <a:r>
              <a:rPr lang="lv-LV" sz="4500" b="0" cap="all" dirty="0">
                <a:solidFill>
                  <a:srgbClr val="228B9D"/>
                </a:solidFill>
                <a:latin typeface="+mj-lt"/>
              </a:rPr>
              <a:t>IKT SPECIĀLISTU pieprasījums un piedāvājums</a:t>
            </a:r>
          </a:p>
        </p:txBody>
      </p:sp>
      <p:sp>
        <p:nvSpPr>
          <p:cNvPr id="5" name="Rectangle 4">
            <a:extLst>
              <a:ext uri="{FF2B5EF4-FFF2-40B4-BE49-F238E27FC236}">
                <a16:creationId xmlns:a16="http://schemas.microsoft.com/office/drawing/2014/main" id="{F6E2E48C-BBA6-4416-A11C-ACD4752C5F7B}"/>
              </a:ext>
            </a:extLst>
          </p:cNvPr>
          <p:cNvSpPr/>
          <p:nvPr/>
        </p:nvSpPr>
        <p:spPr>
          <a:xfrm>
            <a:off x="3478102" y="2144467"/>
            <a:ext cx="5040000" cy="1015663"/>
          </a:xfrm>
          <a:prstGeom prst="rect">
            <a:avLst/>
          </a:prstGeom>
        </p:spPr>
        <p:txBody>
          <a:bodyPr wrap="square">
            <a:spAutoFit/>
          </a:bodyPr>
          <a:lstStyle/>
          <a:p>
            <a:pPr algn="ctr"/>
            <a:r>
              <a:rPr lang="lv-LV" sz="2000" dirty="0">
                <a:latin typeface="Calibri Light" panose="020F0302020204030204" pitchFamily="34" charset="0"/>
                <a:ea typeface="Calibri" panose="020F0502020204030204" pitchFamily="34" charset="0"/>
                <a:cs typeface="Segoe UI" panose="020B0502040204020203" pitchFamily="34" charset="0"/>
              </a:rPr>
              <a:t>Darbaspēka pieprasījuma un piedāvājuma attiecība IKT profesijās 2022. gadā</a:t>
            </a:r>
          </a:p>
          <a:p>
            <a:pPr algn="ctr"/>
            <a:r>
              <a:rPr lang="lv-LV" sz="2000" i="1" dirty="0">
                <a:latin typeface="Calibri Light" panose="020F0302020204030204" pitchFamily="34" charset="0"/>
                <a:ea typeface="Calibri" panose="020F0502020204030204" pitchFamily="34" charset="0"/>
                <a:cs typeface="Segoe UI" panose="020B0502040204020203" pitchFamily="34" charset="0"/>
              </a:rPr>
              <a:t>procentos, piedāvājums = 100</a:t>
            </a:r>
            <a:endParaRPr lang="lv-LV" sz="2000" dirty="0">
              <a:latin typeface="Calibri Light" panose="020F0302020204030204" pitchFamily="34" charset="0"/>
            </a:endParaRPr>
          </a:p>
        </p:txBody>
      </p:sp>
      <p:sp>
        <p:nvSpPr>
          <p:cNvPr id="6" name="TextBox 5">
            <a:extLst>
              <a:ext uri="{FF2B5EF4-FFF2-40B4-BE49-F238E27FC236}">
                <a16:creationId xmlns:a16="http://schemas.microsoft.com/office/drawing/2014/main" id="{A6962AD1-8B4C-4FA2-8DDC-6DDF0B817A79}"/>
              </a:ext>
            </a:extLst>
          </p:cNvPr>
          <p:cNvSpPr txBox="1"/>
          <p:nvPr/>
        </p:nvSpPr>
        <p:spPr>
          <a:xfrm>
            <a:off x="579051" y="9187811"/>
            <a:ext cx="1218420" cy="307777"/>
          </a:xfrm>
          <a:prstGeom prst="rect">
            <a:avLst/>
          </a:prstGeom>
          <a:noFill/>
        </p:spPr>
        <p:txBody>
          <a:bodyPr wrap="square" rtlCol="0">
            <a:spAutoFit/>
          </a:bodyPr>
          <a:lstStyle/>
          <a:p>
            <a:r>
              <a:rPr lang="lv-LV" sz="1400" dirty="0">
                <a:solidFill>
                  <a:srgbClr val="000000"/>
                </a:solidFill>
                <a:latin typeface="+mj-lt"/>
                <a:ea typeface="Verdana" panose="020B0604030504040204" pitchFamily="34" charset="0"/>
                <a:cs typeface="Verdana" panose="020B0604030504040204" pitchFamily="34" charset="0"/>
              </a:rPr>
              <a:t>Avots: CSP</a:t>
            </a:r>
          </a:p>
        </p:txBody>
      </p:sp>
      <p:graphicFrame>
        <p:nvGraphicFramePr>
          <p:cNvPr id="8" name="Chart 7">
            <a:extLst>
              <a:ext uri="{FF2B5EF4-FFF2-40B4-BE49-F238E27FC236}">
                <a16:creationId xmlns:a16="http://schemas.microsoft.com/office/drawing/2014/main" id="{5F6A059E-4A11-455F-8CEB-2D65C3DE5E91}"/>
              </a:ext>
            </a:extLst>
          </p:cNvPr>
          <p:cNvGraphicFramePr/>
          <p:nvPr>
            <p:extLst>
              <p:ext uri="{D42A27DB-BD31-4B8C-83A1-F6EECF244321}">
                <p14:modId xmlns:p14="http://schemas.microsoft.com/office/powerpoint/2010/main" val="2755176424"/>
              </p:ext>
            </p:extLst>
          </p:nvPr>
        </p:nvGraphicFramePr>
        <p:xfrm>
          <a:off x="1291044" y="3442624"/>
          <a:ext cx="7374008" cy="45299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CA05E73-030C-4A2E-8C3C-A7456C0DE323}"/>
              </a:ext>
            </a:extLst>
          </p:cNvPr>
          <p:cNvSpPr txBox="1"/>
          <p:nvPr/>
        </p:nvSpPr>
        <p:spPr>
          <a:xfrm>
            <a:off x="7506080" y="4351053"/>
            <a:ext cx="1406742" cy="400110"/>
          </a:xfrm>
          <a:prstGeom prst="rect">
            <a:avLst/>
          </a:prstGeom>
          <a:noFill/>
        </p:spPr>
        <p:txBody>
          <a:bodyPr wrap="square" rtlCol="0">
            <a:spAutoFit/>
          </a:bodyPr>
          <a:lstStyle/>
          <a:p>
            <a:r>
              <a:rPr lang="lv-LV" sz="2000" dirty="0">
                <a:solidFill>
                  <a:srgbClr val="FF0000"/>
                </a:solidFill>
                <a:latin typeface="Calibri Light" panose="020F0302020204030204" pitchFamily="34" charset="0"/>
              </a:rPr>
              <a:t>Δ Iztrūkums</a:t>
            </a:r>
            <a:endParaRPr lang="en-GB" sz="2000" dirty="0">
              <a:solidFill>
                <a:srgbClr val="FF0000"/>
              </a:solidFill>
              <a:latin typeface="Calibri Light" panose="020F0302020204030204" pitchFamily="34" charset="0"/>
            </a:endParaRPr>
          </a:p>
        </p:txBody>
      </p:sp>
      <p:sp>
        <p:nvSpPr>
          <p:cNvPr id="10" name="Rectangle 9">
            <a:extLst>
              <a:ext uri="{FF2B5EF4-FFF2-40B4-BE49-F238E27FC236}">
                <a16:creationId xmlns:a16="http://schemas.microsoft.com/office/drawing/2014/main" id="{ABB69199-2C0E-4C22-9D89-6638EC4A3E12}"/>
              </a:ext>
            </a:extLst>
          </p:cNvPr>
          <p:cNvSpPr/>
          <p:nvPr/>
        </p:nvSpPr>
        <p:spPr>
          <a:xfrm>
            <a:off x="10606705" y="2119185"/>
            <a:ext cx="5040000" cy="1323439"/>
          </a:xfrm>
          <a:prstGeom prst="rect">
            <a:avLst/>
          </a:prstGeom>
        </p:spPr>
        <p:txBody>
          <a:bodyPr wrap="square">
            <a:spAutoFit/>
          </a:bodyPr>
          <a:lstStyle/>
          <a:p>
            <a:pPr algn="ctr"/>
            <a:r>
              <a:rPr lang="lv-LV" sz="2000" dirty="0">
                <a:latin typeface="Calibri Light" panose="020F0302020204030204" pitchFamily="34" charset="0"/>
                <a:ea typeface="Calibri" panose="020F0502020204030204" pitchFamily="34" charset="0"/>
                <a:cs typeface="Segoe UI" panose="020B0502040204020203" pitchFamily="34" charset="0"/>
              </a:rPr>
              <a:t>IKT izglītības programmu absolventu skaits līdz </a:t>
            </a:r>
            <a:br>
              <a:rPr lang="lv-LV" sz="2000" dirty="0">
                <a:latin typeface="Calibri Light" panose="020F0302020204030204" pitchFamily="34" charset="0"/>
                <a:ea typeface="Calibri" panose="020F0502020204030204" pitchFamily="34" charset="0"/>
                <a:cs typeface="Segoe UI" panose="020B0502040204020203" pitchFamily="34" charset="0"/>
              </a:rPr>
            </a:br>
            <a:r>
              <a:rPr lang="lv-LV" sz="2000" dirty="0">
                <a:latin typeface="Calibri Light" panose="020F0302020204030204" pitchFamily="34" charset="0"/>
                <a:ea typeface="Calibri" panose="020F0502020204030204" pitchFamily="34" charset="0"/>
                <a:cs typeface="Segoe UI" panose="020B0502040204020203" pitchFamily="34" charset="0"/>
              </a:rPr>
              <a:t>2022.gadam – prognozējamais </a:t>
            </a:r>
            <a:r>
              <a:rPr lang="lv-LV" sz="2000" dirty="0" err="1">
                <a:latin typeface="Calibri Light" panose="020F0302020204030204" pitchFamily="34" charset="0"/>
                <a:ea typeface="Calibri" panose="020F0502020204030204" pitchFamily="34" charset="0"/>
                <a:cs typeface="Segoe UI" panose="020B0502040204020203" pitchFamily="34" charset="0"/>
              </a:rPr>
              <a:t>vs</a:t>
            </a:r>
            <a:r>
              <a:rPr lang="lv-LV" sz="2000" dirty="0">
                <a:latin typeface="Calibri Light" panose="020F0302020204030204" pitchFamily="34" charset="0"/>
                <a:ea typeface="Calibri" panose="020F0502020204030204" pitchFamily="34" charset="0"/>
                <a:cs typeface="Segoe UI" panose="020B0502040204020203" pitchFamily="34" charset="0"/>
              </a:rPr>
              <a:t> nepieciešamais</a:t>
            </a:r>
          </a:p>
          <a:p>
            <a:pPr algn="ctr"/>
            <a:r>
              <a:rPr lang="lv-LV" sz="2000" i="1" dirty="0">
                <a:latin typeface="Calibri Light" panose="020F0302020204030204" pitchFamily="34" charset="0"/>
                <a:ea typeface="Calibri" panose="020F0502020204030204" pitchFamily="34" charset="0"/>
                <a:cs typeface="Segoe UI" panose="020B0502040204020203" pitchFamily="34" charset="0"/>
              </a:rPr>
              <a:t>tūkstošos</a:t>
            </a:r>
            <a:endParaRPr lang="lv-LV" sz="2000" dirty="0">
              <a:latin typeface="Calibri Light" panose="020F0302020204030204" pitchFamily="34" charset="0"/>
            </a:endParaRPr>
          </a:p>
        </p:txBody>
      </p:sp>
      <p:graphicFrame>
        <p:nvGraphicFramePr>
          <p:cNvPr id="11" name="Chart 10">
            <a:extLst>
              <a:ext uri="{FF2B5EF4-FFF2-40B4-BE49-F238E27FC236}">
                <a16:creationId xmlns:a16="http://schemas.microsoft.com/office/drawing/2014/main" id="{6C4CF881-954B-4636-8CB3-A1DFD0614C9A}"/>
              </a:ext>
            </a:extLst>
          </p:cNvPr>
          <p:cNvGraphicFramePr/>
          <p:nvPr>
            <p:extLst>
              <p:ext uri="{D42A27DB-BD31-4B8C-83A1-F6EECF244321}">
                <p14:modId xmlns:p14="http://schemas.microsoft.com/office/powerpoint/2010/main" val="727441257"/>
              </p:ext>
            </p:extLst>
          </p:nvPr>
        </p:nvGraphicFramePr>
        <p:xfrm>
          <a:off x="8675212" y="3240722"/>
          <a:ext cx="7296498" cy="5228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357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610BF3-020A-482E-A6A3-ABDB3F64D2E2}"/>
              </a:ext>
            </a:extLst>
          </p:cNvPr>
          <p:cNvSpPr txBox="1">
            <a:spLocks/>
          </p:cNvSpPr>
          <p:nvPr/>
        </p:nvSpPr>
        <p:spPr>
          <a:xfrm>
            <a:off x="2691361" y="572258"/>
            <a:ext cx="11372933" cy="806375"/>
          </a:xfrm>
          <a:prstGeom prst="rect">
            <a:avLst/>
          </a:prstGeom>
        </p:spPr>
        <p:txBody>
          <a:bodyPr vert="horz" lIns="91440" tIns="45720" rIns="91440" bIns="45720" rtlCol="0" anchor="t">
            <a:normAutofit/>
          </a:bodyPr>
          <a:lstStyle>
            <a:lvl1pPr algn="l" defTabSz="1300460" rtl="0" eaLnBrk="1" latinLnBrk="0" hangingPunct="1">
              <a:lnSpc>
                <a:spcPct val="90000"/>
              </a:lnSpc>
              <a:spcBef>
                <a:spcPct val="0"/>
              </a:spcBef>
              <a:buNone/>
              <a:defRPr sz="3413" b="1" kern="1200">
                <a:solidFill>
                  <a:schemeClr val="tx1"/>
                </a:solidFill>
                <a:latin typeface="Calibri Light" panose="020F0302020204030204" pitchFamily="34" charset="0"/>
                <a:ea typeface="Verdana" panose="020B0604030504040204" pitchFamily="34" charset="0"/>
                <a:cs typeface="Verdana" panose="020B0604030504040204" pitchFamily="34" charset="0"/>
              </a:defRPr>
            </a:lvl1pPr>
          </a:lstStyle>
          <a:p>
            <a:pPr algn="ctr"/>
            <a:r>
              <a:rPr lang="lv-LV" sz="4500" b="0" dirty="0"/>
              <a:t>UZŅĒMUMU IKT RISINĀJUMI </a:t>
            </a:r>
          </a:p>
        </p:txBody>
      </p:sp>
      <p:pic>
        <p:nvPicPr>
          <p:cNvPr id="5" name="Picture 4">
            <a:extLst>
              <a:ext uri="{FF2B5EF4-FFF2-40B4-BE49-F238E27FC236}">
                <a16:creationId xmlns:a16="http://schemas.microsoft.com/office/drawing/2014/main" id="{8ED910E0-7590-41A1-813E-2E640593D06F}"/>
              </a:ext>
            </a:extLst>
          </p:cNvPr>
          <p:cNvPicPr>
            <a:picLocks noChangeAspect="1"/>
          </p:cNvPicPr>
          <p:nvPr/>
        </p:nvPicPr>
        <p:blipFill>
          <a:blip r:embed="rId3"/>
          <a:stretch>
            <a:fillRect/>
          </a:stretch>
        </p:blipFill>
        <p:spPr>
          <a:xfrm>
            <a:off x="3746439" y="1561513"/>
            <a:ext cx="9847383" cy="7813974"/>
          </a:xfrm>
          <a:prstGeom prst="rect">
            <a:avLst/>
          </a:prstGeom>
        </p:spPr>
      </p:pic>
    </p:spTree>
    <p:extLst>
      <p:ext uri="{BB962C8B-B14F-4D97-AF65-F5344CB8AC3E}">
        <p14:creationId xmlns:p14="http://schemas.microsoft.com/office/powerpoint/2010/main" val="331006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D0C8AD-B9D6-47B9-97C4-5FA5B2149169}"/>
              </a:ext>
            </a:extLst>
          </p:cNvPr>
          <p:cNvSpPr txBox="1">
            <a:spLocks/>
          </p:cNvSpPr>
          <p:nvPr/>
        </p:nvSpPr>
        <p:spPr>
          <a:xfrm>
            <a:off x="3488788" y="391755"/>
            <a:ext cx="6861338" cy="844447"/>
          </a:xfrm>
          <a:prstGeom prst="rect">
            <a:avLst/>
          </a:prstGeom>
        </p:spPr>
        <p:txBody>
          <a:bodyPr vert="horz" lIns="91440" tIns="45720" rIns="91440" bIns="45720" rtlCol="0" anchor="b">
            <a:normAutofit/>
          </a:bodyPr>
          <a:lstStyle>
            <a:lvl1pPr algn="l" defTabSz="1300460" rtl="0" eaLnBrk="1" latinLnBrk="0" hangingPunct="1">
              <a:lnSpc>
                <a:spcPct val="90000"/>
              </a:lnSpc>
              <a:spcBef>
                <a:spcPct val="0"/>
              </a:spcBef>
              <a:buNone/>
              <a:defRPr sz="7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4500" b="0" dirty="0">
                <a:latin typeface="+mj-lt"/>
              </a:rPr>
              <a:t>PRODUKTIVITĀTE</a:t>
            </a:r>
          </a:p>
        </p:txBody>
      </p:sp>
      <p:sp>
        <p:nvSpPr>
          <p:cNvPr id="5" name="Rectangle 4">
            <a:extLst>
              <a:ext uri="{FF2B5EF4-FFF2-40B4-BE49-F238E27FC236}">
                <a16:creationId xmlns:a16="http://schemas.microsoft.com/office/drawing/2014/main" id="{7A9FAF31-6F7C-4B5C-8A0F-A98AC022DDCD}"/>
              </a:ext>
            </a:extLst>
          </p:cNvPr>
          <p:cNvSpPr/>
          <p:nvPr/>
        </p:nvSpPr>
        <p:spPr>
          <a:xfrm>
            <a:off x="4084937" y="1590145"/>
            <a:ext cx="4839927" cy="707886"/>
          </a:xfrm>
          <a:prstGeom prst="rect">
            <a:avLst/>
          </a:prstGeom>
        </p:spPr>
        <p:txBody>
          <a:bodyPr wrap="square">
            <a:spAutoFit/>
          </a:bodyPr>
          <a:lstStyle/>
          <a:p>
            <a:pPr algn="ctr"/>
            <a:r>
              <a:rPr lang="lv-LV" sz="2000" b="1" dirty="0">
                <a:ea typeface="Calibri" panose="020F0502020204030204" pitchFamily="34" charset="0"/>
                <a:cs typeface="Times New Roman" panose="02020603050405020304" pitchFamily="18" charset="0"/>
              </a:rPr>
              <a:t>2017.gadā, </a:t>
            </a:r>
          </a:p>
          <a:p>
            <a:pPr algn="ctr"/>
            <a:r>
              <a:rPr lang="lv-LV" sz="2000" b="1" dirty="0">
                <a:ea typeface="Calibri" panose="020F0502020204030204" pitchFamily="34" charset="0"/>
                <a:cs typeface="Times New Roman" panose="02020603050405020304" pitchFamily="18" charset="0"/>
              </a:rPr>
              <a:t>ES28=100, faktiskajās cenās</a:t>
            </a:r>
            <a:endParaRPr lang="en-US" sz="2000" b="1" dirty="0"/>
          </a:p>
        </p:txBody>
      </p:sp>
      <p:graphicFrame>
        <p:nvGraphicFramePr>
          <p:cNvPr id="6" name="Chart 5">
            <a:extLst>
              <a:ext uri="{FF2B5EF4-FFF2-40B4-BE49-F238E27FC236}">
                <a16:creationId xmlns:a16="http://schemas.microsoft.com/office/drawing/2014/main" id="{DC30A032-9CD9-450D-BA83-A5D3C612155F}"/>
              </a:ext>
            </a:extLst>
          </p:cNvPr>
          <p:cNvGraphicFramePr/>
          <p:nvPr>
            <p:extLst>
              <p:ext uri="{D42A27DB-BD31-4B8C-83A1-F6EECF244321}">
                <p14:modId xmlns:p14="http://schemas.microsoft.com/office/powerpoint/2010/main" val="980442093"/>
              </p:ext>
            </p:extLst>
          </p:nvPr>
        </p:nvGraphicFramePr>
        <p:xfrm>
          <a:off x="5278030" y="2357343"/>
          <a:ext cx="6074598" cy="6425077"/>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4D8E19DF-A807-4364-AF21-21796C9FE455}"/>
              </a:ext>
            </a:extLst>
          </p:cNvPr>
          <p:cNvCxnSpPr>
            <a:cxnSpLocks/>
          </p:cNvCxnSpPr>
          <p:nvPr/>
        </p:nvCxnSpPr>
        <p:spPr>
          <a:xfrm flipH="1">
            <a:off x="3372182" y="2373445"/>
            <a:ext cx="8250379" cy="0"/>
          </a:xfrm>
          <a:prstGeom prst="line">
            <a:avLst/>
          </a:prstGeom>
          <a:ln w="63500">
            <a:solidFill>
              <a:srgbClr val="01859C"/>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descr="A picture containing person, sitting, laptop, outdoor&#10;&#10;Description automatically generated">
            <a:extLst>
              <a:ext uri="{FF2B5EF4-FFF2-40B4-BE49-F238E27FC236}">
                <a16:creationId xmlns:a16="http://schemas.microsoft.com/office/drawing/2014/main" id="{7D29239C-FB05-44B5-81AE-7B575C21A34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0898" r="17844" b="1"/>
          <a:stretch/>
        </p:blipFill>
        <p:spPr>
          <a:xfrm>
            <a:off x="0" y="2298031"/>
            <a:ext cx="5278030" cy="6073671"/>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401453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6ED8B3-C6B6-4F90-ACF1-E21897F028A2}"/>
              </a:ext>
            </a:extLst>
          </p:cNvPr>
          <p:cNvSpPr txBox="1">
            <a:spLocks/>
          </p:cNvSpPr>
          <p:nvPr/>
        </p:nvSpPr>
        <p:spPr>
          <a:xfrm>
            <a:off x="2550743" y="592018"/>
            <a:ext cx="12134703" cy="830997"/>
          </a:xfrm>
          <a:prstGeom prst="rect">
            <a:avLst/>
          </a:prstGeom>
        </p:spPr>
        <p:txBody>
          <a:bodyPr vert="horz" lIns="91440" tIns="45720" rIns="91440" bIns="45720" rtlCol="0" anchor="t">
            <a:normAutofit/>
          </a:bodyPr>
          <a:lstStyle>
            <a:lvl1pPr algn="l" defTabSz="1300460" rtl="0" eaLnBrk="1" latinLnBrk="0" hangingPunct="1">
              <a:lnSpc>
                <a:spcPct val="90000"/>
              </a:lnSpc>
              <a:spcBef>
                <a:spcPct val="0"/>
              </a:spcBef>
              <a:buNone/>
              <a:defRPr sz="3413" b="1" kern="1200">
                <a:solidFill>
                  <a:schemeClr val="tx1"/>
                </a:solidFill>
                <a:latin typeface="Calibri Light" panose="020F0302020204030204" pitchFamily="34" charset="0"/>
                <a:ea typeface="Verdana" panose="020B0604030504040204" pitchFamily="34" charset="0"/>
                <a:cs typeface="Verdana" panose="020B0604030504040204" pitchFamily="34" charset="0"/>
              </a:defRPr>
            </a:lvl1pPr>
          </a:lstStyle>
          <a:p>
            <a:pPr algn="ctr"/>
            <a:r>
              <a:rPr lang="lv-LV" sz="4500" b="0" dirty="0"/>
              <a:t>IKT NOZARES IZAICINĀJUMI</a:t>
            </a:r>
          </a:p>
        </p:txBody>
      </p:sp>
      <p:pic>
        <p:nvPicPr>
          <p:cNvPr id="5" name="Graphic 4" descr="Gears">
            <a:extLst>
              <a:ext uri="{FF2B5EF4-FFF2-40B4-BE49-F238E27FC236}">
                <a16:creationId xmlns:a16="http://schemas.microsoft.com/office/drawing/2014/main" id="{ADD9554D-F14D-4D82-AE69-EEBF31ABA2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7108" y="2409765"/>
            <a:ext cx="914400" cy="914400"/>
          </a:xfrm>
          <a:prstGeom prst="rect">
            <a:avLst/>
          </a:prstGeom>
        </p:spPr>
      </p:pic>
      <p:sp>
        <p:nvSpPr>
          <p:cNvPr id="6" name="TextBox 5">
            <a:extLst>
              <a:ext uri="{FF2B5EF4-FFF2-40B4-BE49-F238E27FC236}">
                <a16:creationId xmlns:a16="http://schemas.microsoft.com/office/drawing/2014/main" id="{2ED38B2B-14D7-43D9-AE4D-1857870F28A5}"/>
              </a:ext>
            </a:extLst>
          </p:cNvPr>
          <p:cNvSpPr txBox="1"/>
          <p:nvPr/>
        </p:nvSpPr>
        <p:spPr>
          <a:xfrm>
            <a:off x="5275813" y="2573144"/>
            <a:ext cx="2696572" cy="461665"/>
          </a:xfrm>
          <a:prstGeom prst="rect">
            <a:avLst/>
          </a:prstGeom>
          <a:noFill/>
        </p:spPr>
        <p:txBody>
          <a:bodyPr wrap="none" rtlCol="0">
            <a:spAutoFit/>
          </a:bodyPr>
          <a:lstStyle/>
          <a:p>
            <a:r>
              <a:rPr lang="lv-LV" dirty="0"/>
              <a:t>DIGITALIZĀCIJA </a:t>
            </a:r>
          </a:p>
        </p:txBody>
      </p:sp>
      <p:cxnSp>
        <p:nvCxnSpPr>
          <p:cNvPr id="7" name="Straight Connector 6">
            <a:extLst>
              <a:ext uri="{FF2B5EF4-FFF2-40B4-BE49-F238E27FC236}">
                <a16:creationId xmlns:a16="http://schemas.microsoft.com/office/drawing/2014/main" id="{5A99E633-FE71-40AA-BA05-020052F8415D}"/>
              </a:ext>
            </a:extLst>
          </p:cNvPr>
          <p:cNvCxnSpPr>
            <a:cxnSpLocks/>
          </p:cNvCxnSpPr>
          <p:nvPr/>
        </p:nvCxnSpPr>
        <p:spPr>
          <a:xfrm>
            <a:off x="5408589" y="3168856"/>
            <a:ext cx="2592760" cy="0"/>
          </a:xfrm>
          <a:prstGeom prst="line">
            <a:avLst/>
          </a:prstGeom>
          <a:ln w="50800">
            <a:solidFill>
              <a:srgbClr val="01859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C7E7FD-A317-47EE-91E8-4C581E506084}"/>
              </a:ext>
            </a:extLst>
          </p:cNvPr>
          <p:cNvCxnSpPr>
            <a:cxnSpLocks/>
          </p:cNvCxnSpPr>
          <p:nvPr/>
        </p:nvCxnSpPr>
        <p:spPr>
          <a:xfrm flipV="1">
            <a:off x="9578659" y="2412412"/>
            <a:ext cx="2802342" cy="2647"/>
          </a:xfrm>
          <a:prstGeom prst="line">
            <a:avLst/>
          </a:prstGeom>
          <a:ln w="50800">
            <a:solidFill>
              <a:srgbClr val="01859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28CAA4-9D21-458F-9CC1-A19F16945357}"/>
              </a:ext>
            </a:extLst>
          </p:cNvPr>
          <p:cNvCxnSpPr>
            <a:cxnSpLocks/>
          </p:cNvCxnSpPr>
          <p:nvPr/>
        </p:nvCxnSpPr>
        <p:spPr>
          <a:xfrm>
            <a:off x="9739807" y="3692467"/>
            <a:ext cx="2596004" cy="0"/>
          </a:xfrm>
          <a:prstGeom prst="line">
            <a:avLst/>
          </a:prstGeom>
          <a:ln w="50800">
            <a:solidFill>
              <a:srgbClr val="01859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7D681E1-61AB-4D7C-9906-BD40E9818D69}"/>
              </a:ext>
            </a:extLst>
          </p:cNvPr>
          <p:cNvSpPr txBox="1"/>
          <p:nvPr/>
        </p:nvSpPr>
        <p:spPr>
          <a:xfrm>
            <a:off x="9605354" y="2520704"/>
            <a:ext cx="2682018" cy="830997"/>
          </a:xfrm>
          <a:prstGeom prst="rect">
            <a:avLst/>
          </a:prstGeom>
          <a:noFill/>
        </p:spPr>
        <p:txBody>
          <a:bodyPr wrap="square" rtlCol="0">
            <a:spAutoFit/>
          </a:bodyPr>
          <a:lstStyle/>
          <a:p>
            <a:r>
              <a:rPr lang="lv-LV" sz="1600" b="0" dirty="0"/>
              <a:t>Zema inovatīvu digitālu risinājumu ieviešana </a:t>
            </a:r>
            <a:r>
              <a:rPr lang="lv-LV" sz="1600" dirty="0"/>
              <a:t>valsts pārvaldē</a:t>
            </a:r>
          </a:p>
        </p:txBody>
      </p:sp>
      <p:sp>
        <p:nvSpPr>
          <p:cNvPr id="11" name="TextBox 10">
            <a:extLst>
              <a:ext uri="{FF2B5EF4-FFF2-40B4-BE49-F238E27FC236}">
                <a16:creationId xmlns:a16="http://schemas.microsoft.com/office/drawing/2014/main" id="{3E2BC09A-EAE7-41EE-8D23-C786CC1EF7DF}"/>
              </a:ext>
            </a:extLst>
          </p:cNvPr>
          <p:cNvSpPr txBox="1"/>
          <p:nvPr/>
        </p:nvSpPr>
        <p:spPr>
          <a:xfrm>
            <a:off x="9703210" y="3797280"/>
            <a:ext cx="2596005" cy="830997"/>
          </a:xfrm>
          <a:prstGeom prst="rect">
            <a:avLst/>
          </a:prstGeom>
          <a:noFill/>
        </p:spPr>
        <p:txBody>
          <a:bodyPr wrap="square" rtlCol="0">
            <a:spAutoFit/>
          </a:bodyPr>
          <a:lstStyle/>
          <a:p>
            <a:r>
              <a:rPr lang="lv-LV" sz="1600" b="0" dirty="0"/>
              <a:t>Zema digitālo risinājumu ieviešana </a:t>
            </a:r>
            <a:r>
              <a:rPr lang="lv-LV" sz="1600" dirty="0"/>
              <a:t>uzņēmumos</a:t>
            </a:r>
          </a:p>
          <a:p>
            <a:endParaRPr lang="lv-LV" sz="1600" b="0" dirty="0"/>
          </a:p>
        </p:txBody>
      </p:sp>
      <p:pic>
        <p:nvPicPr>
          <p:cNvPr id="12" name="Graphic 11" descr="Lightbulb">
            <a:extLst>
              <a:ext uri="{FF2B5EF4-FFF2-40B4-BE49-F238E27FC236}">
                <a16:creationId xmlns:a16="http://schemas.microsoft.com/office/drawing/2014/main" id="{C9293286-C1A3-4492-8E6E-758F171840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11191" y="3692467"/>
            <a:ext cx="605944" cy="605944"/>
          </a:xfrm>
          <a:prstGeom prst="rect">
            <a:avLst/>
          </a:prstGeom>
        </p:spPr>
      </p:pic>
      <p:pic>
        <p:nvPicPr>
          <p:cNvPr id="13" name="Graphic 12" descr="Court">
            <a:extLst>
              <a:ext uri="{FF2B5EF4-FFF2-40B4-BE49-F238E27FC236}">
                <a16:creationId xmlns:a16="http://schemas.microsoft.com/office/drawing/2014/main" id="{3630E745-532C-4FC9-96F1-BE9AB2BD22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11191" y="2109440"/>
            <a:ext cx="605944" cy="605944"/>
          </a:xfrm>
          <a:prstGeom prst="rect">
            <a:avLst/>
          </a:prstGeom>
        </p:spPr>
      </p:pic>
      <p:pic>
        <p:nvPicPr>
          <p:cNvPr id="14" name="Graphic 13" descr="Statistics">
            <a:extLst>
              <a:ext uri="{FF2B5EF4-FFF2-40B4-BE49-F238E27FC236}">
                <a16:creationId xmlns:a16="http://schemas.microsoft.com/office/drawing/2014/main" id="{B48CCBCA-7E69-4E30-BB11-BFC4807C52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7274" y="5950088"/>
            <a:ext cx="914400" cy="914400"/>
          </a:xfrm>
          <a:prstGeom prst="rect">
            <a:avLst/>
          </a:prstGeom>
        </p:spPr>
      </p:pic>
      <p:cxnSp>
        <p:nvCxnSpPr>
          <p:cNvPr id="15" name="Straight Connector 14">
            <a:extLst>
              <a:ext uri="{FF2B5EF4-FFF2-40B4-BE49-F238E27FC236}">
                <a16:creationId xmlns:a16="http://schemas.microsoft.com/office/drawing/2014/main" id="{BE4C13A0-DBB3-423F-BAF9-F57088BC5B9F}"/>
              </a:ext>
            </a:extLst>
          </p:cNvPr>
          <p:cNvCxnSpPr>
            <a:cxnSpLocks/>
          </p:cNvCxnSpPr>
          <p:nvPr/>
        </p:nvCxnSpPr>
        <p:spPr>
          <a:xfrm flipV="1">
            <a:off x="8424999" y="2803977"/>
            <a:ext cx="386192" cy="4914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F38C60-41B7-4F17-B5EE-F9CC017BEE56}"/>
              </a:ext>
            </a:extLst>
          </p:cNvPr>
          <p:cNvCxnSpPr>
            <a:cxnSpLocks/>
          </p:cNvCxnSpPr>
          <p:nvPr/>
        </p:nvCxnSpPr>
        <p:spPr>
          <a:xfrm>
            <a:off x="8424999" y="3295465"/>
            <a:ext cx="448882" cy="390822"/>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62379FA3-4A51-4D7F-90E7-16EDE2567085}"/>
              </a:ext>
            </a:extLst>
          </p:cNvPr>
          <p:cNvSpPr txBox="1"/>
          <p:nvPr/>
        </p:nvSpPr>
        <p:spPr>
          <a:xfrm>
            <a:off x="7461831" y="6050877"/>
            <a:ext cx="2950613" cy="461665"/>
          </a:xfrm>
          <a:prstGeom prst="rect">
            <a:avLst/>
          </a:prstGeom>
          <a:noFill/>
        </p:spPr>
        <p:txBody>
          <a:bodyPr wrap="square" rtlCol="0">
            <a:spAutoFit/>
          </a:bodyPr>
          <a:lstStyle/>
          <a:p>
            <a:r>
              <a:rPr lang="lv-LV" dirty="0"/>
              <a:t>PRODUKTIVITĀTE </a:t>
            </a:r>
          </a:p>
        </p:txBody>
      </p:sp>
      <p:cxnSp>
        <p:nvCxnSpPr>
          <p:cNvPr id="18" name="Straight Connector 17">
            <a:extLst>
              <a:ext uri="{FF2B5EF4-FFF2-40B4-BE49-F238E27FC236}">
                <a16:creationId xmlns:a16="http://schemas.microsoft.com/office/drawing/2014/main" id="{F6359AC3-D5A9-4637-B7A6-92126F291E2B}"/>
              </a:ext>
            </a:extLst>
          </p:cNvPr>
          <p:cNvCxnSpPr>
            <a:cxnSpLocks/>
          </p:cNvCxnSpPr>
          <p:nvPr/>
        </p:nvCxnSpPr>
        <p:spPr>
          <a:xfrm>
            <a:off x="7461831" y="6652917"/>
            <a:ext cx="3060803" cy="3463"/>
          </a:xfrm>
          <a:prstGeom prst="line">
            <a:avLst/>
          </a:prstGeom>
          <a:ln w="50800">
            <a:solidFill>
              <a:srgbClr val="01859C"/>
            </a:solidFill>
          </a:ln>
        </p:spPr>
        <p:style>
          <a:lnRef idx="1">
            <a:schemeClr val="accent1"/>
          </a:lnRef>
          <a:fillRef idx="0">
            <a:schemeClr val="accent1"/>
          </a:fillRef>
          <a:effectRef idx="0">
            <a:schemeClr val="accent1"/>
          </a:effectRef>
          <a:fontRef idx="minor">
            <a:schemeClr val="tx1"/>
          </a:fontRef>
        </p:style>
      </p:cxnSp>
      <p:pic>
        <p:nvPicPr>
          <p:cNvPr id="19" name="Graphic 18" descr="Diploma roll">
            <a:extLst>
              <a:ext uri="{FF2B5EF4-FFF2-40B4-BE49-F238E27FC236}">
                <a16:creationId xmlns:a16="http://schemas.microsoft.com/office/drawing/2014/main" id="{A58385DA-220D-465C-9BC8-E43E91D12F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38158" y="5950087"/>
            <a:ext cx="1042843" cy="1042843"/>
          </a:xfrm>
          <a:prstGeom prst="rect">
            <a:avLst/>
          </a:prstGeom>
        </p:spPr>
      </p:pic>
      <p:cxnSp>
        <p:nvCxnSpPr>
          <p:cNvPr id="20" name="Straight Connector 19">
            <a:extLst>
              <a:ext uri="{FF2B5EF4-FFF2-40B4-BE49-F238E27FC236}">
                <a16:creationId xmlns:a16="http://schemas.microsoft.com/office/drawing/2014/main" id="{058485D6-7C48-40BA-8554-BBB2CBA6C670}"/>
              </a:ext>
            </a:extLst>
          </p:cNvPr>
          <p:cNvCxnSpPr>
            <a:cxnSpLocks/>
          </p:cNvCxnSpPr>
          <p:nvPr/>
        </p:nvCxnSpPr>
        <p:spPr>
          <a:xfrm>
            <a:off x="12768110" y="6649455"/>
            <a:ext cx="2544534" cy="6925"/>
          </a:xfrm>
          <a:prstGeom prst="line">
            <a:avLst/>
          </a:prstGeom>
          <a:ln w="50800">
            <a:solidFill>
              <a:srgbClr val="01859C"/>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53B579B-51B8-48E9-8740-7E2DBF279457}"/>
              </a:ext>
            </a:extLst>
          </p:cNvPr>
          <p:cNvSpPr txBox="1"/>
          <p:nvPr/>
        </p:nvSpPr>
        <p:spPr>
          <a:xfrm>
            <a:off x="12768110" y="6109839"/>
            <a:ext cx="2540677" cy="461665"/>
          </a:xfrm>
          <a:prstGeom prst="rect">
            <a:avLst/>
          </a:prstGeom>
          <a:noFill/>
        </p:spPr>
        <p:txBody>
          <a:bodyPr wrap="square" rtlCol="0">
            <a:spAutoFit/>
          </a:bodyPr>
          <a:lstStyle/>
          <a:p>
            <a:r>
              <a:rPr lang="lv-LV" dirty="0"/>
              <a:t>REGULĒJUMS</a:t>
            </a:r>
          </a:p>
        </p:txBody>
      </p:sp>
      <p:sp>
        <p:nvSpPr>
          <p:cNvPr id="22" name="TextBox 21">
            <a:extLst>
              <a:ext uri="{FF2B5EF4-FFF2-40B4-BE49-F238E27FC236}">
                <a16:creationId xmlns:a16="http://schemas.microsoft.com/office/drawing/2014/main" id="{24206A5E-E11B-4416-B7B1-39242D98A393}"/>
              </a:ext>
            </a:extLst>
          </p:cNvPr>
          <p:cNvSpPr txBox="1"/>
          <p:nvPr/>
        </p:nvSpPr>
        <p:spPr>
          <a:xfrm>
            <a:off x="12599298" y="6992947"/>
            <a:ext cx="2882902" cy="1358080"/>
          </a:xfrm>
          <a:prstGeom prst="rect">
            <a:avLst/>
          </a:prstGeom>
          <a:noFill/>
        </p:spPr>
        <p:txBody>
          <a:bodyPr wrap="square" rtlCol="0">
            <a:spAutoFit/>
          </a:bodyPr>
          <a:lstStyle/>
          <a:p>
            <a:r>
              <a:rPr lang="lv-LV" sz="1600" b="0" dirty="0"/>
              <a:t>Normatīvā regulējuma harmonizēšana valsts un privātā sektora sinerģijas vecināšanai IKT  inovatīvo produktu izstrādē</a:t>
            </a:r>
          </a:p>
        </p:txBody>
      </p:sp>
      <p:pic>
        <p:nvPicPr>
          <p:cNvPr id="25" name="Graphic 24" descr="Head with gears">
            <a:extLst>
              <a:ext uri="{FF2B5EF4-FFF2-40B4-BE49-F238E27FC236}">
                <a16:creationId xmlns:a16="http://schemas.microsoft.com/office/drawing/2014/main" id="{8E540699-CF6B-45D6-8686-E4A9E7CA90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41386" y="5955972"/>
            <a:ext cx="914400" cy="914400"/>
          </a:xfrm>
          <a:prstGeom prst="rect">
            <a:avLst/>
          </a:prstGeom>
        </p:spPr>
      </p:pic>
      <p:cxnSp>
        <p:nvCxnSpPr>
          <p:cNvPr id="26" name="Straight Connector 25">
            <a:extLst>
              <a:ext uri="{FF2B5EF4-FFF2-40B4-BE49-F238E27FC236}">
                <a16:creationId xmlns:a16="http://schemas.microsoft.com/office/drawing/2014/main" id="{420E8C47-6CBD-47AB-A18B-3DA49309385B}"/>
              </a:ext>
            </a:extLst>
          </p:cNvPr>
          <p:cNvCxnSpPr>
            <a:cxnSpLocks/>
          </p:cNvCxnSpPr>
          <p:nvPr/>
        </p:nvCxnSpPr>
        <p:spPr>
          <a:xfrm>
            <a:off x="2638055" y="6652917"/>
            <a:ext cx="2578851" cy="0"/>
          </a:xfrm>
          <a:prstGeom prst="line">
            <a:avLst/>
          </a:prstGeom>
          <a:ln w="50800">
            <a:solidFill>
              <a:srgbClr val="01859C"/>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C3A26B4-69E6-40E3-A601-F47BE4D3FE3C}"/>
              </a:ext>
            </a:extLst>
          </p:cNvPr>
          <p:cNvSpPr txBox="1"/>
          <p:nvPr/>
        </p:nvSpPr>
        <p:spPr>
          <a:xfrm>
            <a:off x="2548510" y="6063968"/>
            <a:ext cx="2727303" cy="461665"/>
          </a:xfrm>
          <a:prstGeom prst="rect">
            <a:avLst/>
          </a:prstGeom>
          <a:noFill/>
        </p:spPr>
        <p:txBody>
          <a:bodyPr wrap="square" rtlCol="0">
            <a:spAutoFit/>
          </a:bodyPr>
          <a:lstStyle/>
          <a:p>
            <a:r>
              <a:rPr lang="lv-LV" dirty="0"/>
              <a:t>CILVĒKRESURSI </a:t>
            </a:r>
          </a:p>
        </p:txBody>
      </p:sp>
      <p:pic>
        <p:nvPicPr>
          <p:cNvPr id="28" name="Graphic 27" descr="Group brainstorm">
            <a:extLst>
              <a:ext uri="{FF2B5EF4-FFF2-40B4-BE49-F238E27FC236}">
                <a16:creationId xmlns:a16="http://schemas.microsoft.com/office/drawing/2014/main" id="{6DFF4561-0A25-4578-BE08-0A1B377648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110029" y="1966134"/>
            <a:ext cx="749250" cy="749250"/>
          </a:xfrm>
          <a:prstGeom prst="rect">
            <a:avLst/>
          </a:prstGeom>
        </p:spPr>
      </p:pic>
      <p:cxnSp>
        <p:nvCxnSpPr>
          <p:cNvPr id="29" name="Straight Connector 28">
            <a:extLst>
              <a:ext uri="{FF2B5EF4-FFF2-40B4-BE49-F238E27FC236}">
                <a16:creationId xmlns:a16="http://schemas.microsoft.com/office/drawing/2014/main" id="{A6BD744D-C34A-4AE1-8FB1-D08CF3AF1D51}"/>
              </a:ext>
            </a:extLst>
          </p:cNvPr>
          <p:cNvCxnSpPr>
            <a:cxnSpLocks/>
          </p:cNvCxnSpPr>
          <p:nvPr/>
        </p:nvCxnSpPr>
        <p:spPr>
          <a:xfrm flipV="1">
            <a:off x="14123963" y="2409765"/>
            <a:ext cx="2802342" cy="2647"/>
          </a:xfrm>
          <a:prstGeom prst="line">
            <a:avLst/>
          </a:prstGeom>
          <a:ln w="50800">
            <a:solidFill>
              <a:srgbClr val="01859C"/>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158CF9-6D14-4538-912D-FD996E781BA6}"/>
              </a:ext>
            </a:extLst>
          </p:cNvPr>
          <p:cNvSpPr txBox="1"/>
          <p:nvPr/>
        </p:nvSpPr>
        <p:spPr>
          <a:xfrm>
            <a:off x="14123963" y="2465422"/>
            <a:ext cx="2969449" cy="338554"/>
          </a:xfrm>
          <a:prstGeom prst="rect">
            <a:avLst/>
          </a:prstGeom>
          <a:noFill/>
        </p:spPr>
        <p:txBody>
          <a:bodyPr wrap="square" rtlCol="0">
            <a:spAutoFit/>
          </a:bodyPr>
          <a:lstStyle/>
          <a:p>
            <a:r>
              <a:rPr lang="en-US" sz="1600" b="0" i="1" dirty="0"/>
              <a:t>Real Time Economy </a:t>
            </a:r>
          </a:p>
        </p:txBody>
      </p:sp>
      <p:cxnSp>
        <p:nvCxnSpPr>
          <p:cNvPr id="32" name="Straight Connector 31">
            <a:extLst>
              <a:ext uri="{FF2B5EF4-FFF2-40B4-BE49-F238E27FC236}">
                <a16:creationId xmlns:a16="http://schemas.microsoft.com/office/drawing/2014/main" id="{B76AFA1E-C0C4-4A7F-B80B-734B070DE948}"/>
              </a:ext>
            </a:extLst>
          </p:cNvPr>
          <p:cNvCxnSpPr>
            <a:cxnSpLocks/>
          </p:cNvCxnSpPr>
          <p:nvPr/>
        </p:nvCxnSpPr>
        <p:spPr>
          <a:xfrm>
            <a:off x="1747265" y="5270695"/>
            <a:ext cx="14824477"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51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305C70AB-02B8-4057-9969-2BD206D2C1C8}"/>
              </a:ext>
            </a:extLst>
          </p:cNvPr>
          <p:cNvSpPr/>
          <p:nvPr/>
        </p:nvSpPr>
        <p:spPr>
          <a:xfrm>
            <a:off x="3685542" y="4161298"/>
            <a:ext cx="10172700" cy="901700"/>
          </a:xfrm>
          <a:prstGeom prst="rect">
            <a:avLst/>
          </a:prstGeom>
          <a:solidFill>
            <a:schemeClr val="tx1">
              <a:lumMod val="95000"/>
              <a:lumOff val="5000"/>
              <a:alpha val="45000"/>
            </a:schemeClr>
          </a:solidFill>
          <a:ln w="76200">
            <a:solidFill>
              <a:srgbClr val="FFFFFF">
                <a:alpha val="45000"/>
              </a:srgbClr>
            </a:solidFill>
            <a:miter lim="400000"/>
          </a:ln>
          <a:effectLst>
            <a:outerShdw blurRad="50800" dist="38100" dir="5400000" algn="t" rotWithShape="0">
              <a:prstClr val="black">
                <a:alpha val="40000"/>
              </a:prstClr>
            </a:outerShdw>
          </a:effectLst>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 name="Data Driven Nation through smart specialisation">
            <a:extLst>
              <a:ext uri="{FF2B5EF4-FFF2-40B4-BE49-F238E27FC236}">
                <a16:creationId xmlns:a16="http://schemas.microsoft.com/office/drawing/2014/main" id="{4D384B19-8D1C-4D98-AF10-694A66C2EE4D}"/>
              </a:ext>
            </a:extLst>
          </p:cNvPr>
          <p:cNvSpPr txBox="1"/>
          <p:nvPr/>
        </p:nvSpPr>
        <p:spPr>
          <a:xfrm>
            <a:off x="5933906" y="4363170"/>
            <a:ext cx="5849358" cy="5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6700" b="0">
                <a:solidFill>
                  <a:srgbClr val="FFFFFF"/>
                </a:solidFill>
                <a:latin typeface="Helvetica Neue Light"/>
                <a:ea typeface="Helvetica Neue Light"/>
                <a:cs typeface="Helvetica Neue Light"/>
                <a:sym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3350" b="0" i="0" u="none" strike="noStrike" kern="0" cap="none" spc="0" normalizeH="0" baseline="0" noProof="0" dirty="0">
                <a:ln>
                  <a:noFill/>
                </a:ln>
                <a:solidFill>
                  <a:srgbClr val="FFFFFF"/>
                </a:solidFill>
                <a:effectLst/>
                <a:uLnTx/>
                <a:uFillTx/>
                <a:latin typeface="Helvetica Neue Light"/>
                <a:sym typeface="Helvetica Neue Light"/>
              </a:rPr>
              <a:t>Dat</a:t>
            </a:r>
            <a:r>
              <a:rPr kumimoji="0" lang="lv-LV" sz="3350" b="0" i="0" u="none" strike="noStrike" kern="0" cap="none" spc="0" normalizeH="0" baseline="0" noProof="0" dirty="0">
                <a:ln>
                  <a:noFill/>
                </a:ln>
                <a:solidFill>
                  <a:srgbClr val="FFFFFF"/>
                </a:solidFill>
                <a:effectLst/>
                <a:uLnTx/>
                <a:uFillTx/>
                <a:latin typeface="Helvetica Neue Light"/>
                <a:sym typeface="Helvetica Neue Light"/>
              </a:rPr>
              <a:t>os</a:t>
            </a:r>
            <a:r>
              <a:rPr kumimoji="0" lang="en-US" sz="3350" b="0" i="0" u="none" strike="noStrike" kern="0" cap="none" spc="0" normalizeH="0" baseline="0" noProof="0" dirty="0">
                <a:ln>
                  <a:noFill/>
                </a:ln>
                <a:solidFill>
                  <a:srgbClr val="FFFFFF"/>
                </a:solidFill>
                <a:effectLst/>
                <a:uLnTx/>
                <a:uFillTx/>
                <a:latin typeface="Helvetica Neue Light"/>
                <a:sym typeface="Helvetica Neue Light"/>
              </a:rPr>
              <a:t> </a:t>
            </a:r>
            <a:r>
              <a:rPr kumimoji="0" lang="lv-LV" sz="3350" b="0" i="0" u="none" strike="noStrike" kern="0" cap="none" spc="0" normalizeH="0" baseline="0" noProof="0" dirty="0">
                <a:ln>
                  <a:noFill/>
                </a:ln>
                <a:solidFill>
                  <a:srgbClr val="FFFFFF"/>
                </a:solidFill>
                <a:effectLst/>
                <a:uLnTx/>
                <a:uFillTx/>
                <a:latin typeface="Helvetica Neue Light"/>
                <a:sym typeface="Helvetica Neue Light"/>
              </a:rPr>
              <a:t>Balstīta</a:t>
            </a:r>
            <a:r>
              <a:rPr kumimoji="0" lang="en-US" sz="3350" b="0" i="0" u="none" strike="noStrike" kern="0" cap="none" spc="0" normalizeH="0" baseline="0" noProof="0" dirty="0">
                <a:ln>
                  <a:noFill/>
                </a:ln>
                <a:solidFill>
                  <a:srgbClr val="FFFFFF"/>
                </a:solidFill>
                <a:effectLst/>
                <a:uLnTx/>
                <a:uFillTx/>
                <a:latin typeface="Helvetica Neue Light"/>
                <a:sym typeface="Helvetica Neue Light"/>
              </a:rPr>
              <a:t> </a:t>
            </a:r>
            <a:r>
              <a:rPr kumimoji="0" lang="lv-LV" sz="3350" b="0" i="0" u="none" strike="noStrike" kern="0" cap="none" spc="0" normalizeH="0" baseline="0" noProof="0" dirty="0">
                <a:ln>
                  <a:noFill/>
                </a:ln>
                <a:solidFill>
                  <a:srgbClr val="FFFFFF"/>
                </a:solidFill>
                <a:effectLst/>
                <a:uLnTx/>
                <a:uFillTx/>
                <a:latin typeface="Helvetica Neue Light"/>
                <a:sym typeface="Helvetica Neue Light"/>
              </a:rPr>
              <a:t>Valsts</a:t>
            </a:r>
            <a:r>
              <a:rPr kumimoji="0" lang="en-US" sz="3350" b="0" i="0" u="none" strike="noStrike" kern="0" cap="none" spc="0" normalizeH="0" baseline="0" noProof="0" dirty="0">
                <a:ln>
                  <a:noFill/>
                </a:ln>
                <a:solidFill>
                  <a:srgbClr val="FFFFFF"/>
                </a:solidFill>
                <a:effectLst/>
                <a:uLnTx/>
                <a:uFillTx/>
                <a:latin typeface="Helvetica Neue Light"/>
                <a:sym typeface="Helvetica Neue Light"/>
              </a:rPr>
              <a:t> </a:t>
            </a:r>
            <a:r>
              <a:rPr lang="lv-LV" sz="3350" dirty="0"/>
              <a:t>caur</a:t>
            </a:r>
            <a:r>
              <a:rPr kumimoji="0" lang="en-US" sz="3350" b="0" i="0" u="none" strike="noStrike" kern="0" cap="none" spc="0" normalizeH="0" baseline="0" noProof="0" dirty="0">
                <a:ln>
                  <a:noFill/>
                </a:ln>
                <a:solidFill>
                  <a:srgbClr val="FFFFFF"/>
                </a:solidFill>
                <a:effectLst/>
                <a:uLnTx/>
                <a:uFillTx/>
                <a:latin typeface="Helvetica Neue Light"/>
                <a:sym typeface="Helvetica Neue Light"/>
              </a:rPr>
              <a:t> </a:t>
            </a:r>
            <a:r>
              <a:rPr lang="lv-LV" sz="3350" dirty="0"/>
              <a:t>RIS 3</a:t>
            </a:r>
            <a:endParaRPr kumimoji="0" lang="en-US" sz="3350" b="0" i="0" u="none" strike="noStrike" kern="0" cap="none" spc="0" normalizeH="0" baseline="0" noProof="0" dirty="0">
              <a:ln>
                <a:noFill/>
              </a:ln>
              <a:solidFill>
                <a:srgbClr val="FFFFFF"/>
              </a:solidFill>
              <a:effectLst/>
              <a:uLnTx/>
              <a:uFillTx/>
              <a:latin typeface="Helvetica Neue Light"/>
              <a:sym typeface="Helvetica Neue Light"/>
            </a:endParaRPr>
          </a:p>
        </p:txBody>
      </p:sp>
      <p:sp>
        <p:nvSpPr>
          <p:cNvPr id="6" name="Rectangle">
            <a:extLst>
              <a:ext uri="{FF2B5EF4-FFF2-40B4-BE49-F238E27FC236}">
                <a16:creationId xmlns:a16="http://schemas.microsoft.com/office/drawing/2014/main" id="{1CCCE608-FBFD-4944-834C-86F3791FE895}"/>
              </a:ext>
            </a:extLst>
          </p:cNvPr>
          <p:cNvSpPr/>
          <p:nvPr/>
        </p:nvSpPr>
        <p:spPr>
          <a:xfrm>
            <a:off x="3696031" y="4130633"/>
            <a:ext cx="10172700" cy="901700"/>
          </a:xfrm>
          <a:prstGeom prst="rect">
            <a:avLst/>
          </a:prstGeom>
          <a:ln w="101600">
            <a:solidFill>
              <a:srgbClr val="FFFFFF"/>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0" name="Rectangle">
            <a:extLst>
              <a:ext uri="{FF2B5EF4-FFF2-40B4-BE49-F238E27FC236}">
                <a16:creationId xmlns:a16="http://schemas.microsoft.com/office/drawing/2014/main" id="{48B30933-896B-4F06-B6FB-4AD6FB4617F1}"/>
              </a:ext>
            </a:extLst>
          </p:cNvPr>
          <p:cNvSpPr/>
          <p:nvPr/>
        </p:nvSpPr>
        <p:spPr>
          <a:xfrm>
            <a:off x="6407481" y="2733633"/>
            <a:ext cx="990600" cy="965200"/>
          </a:xfrm>
          <a:prstGeom prst="rect">
            <a:avLst/>
          </a:prstGeom>
          <a:ln w="101600">
            <a:solidFill>
              <a:srgbClr val="FFFFFF"/>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1" name="Rectangle">
            <a:extLst>
              <a:ext uri="{FF2B5EF4-FFF2-40B4-BE49-F238E27FC236}">
                <a16:creationId xmlns:a16="http://schemas.microsoft.com/office/drawing/2014/main" id="{9E55C448-7AED-476D-81E3-CF3C6DD9A940}"/>
              </a:ext>
            </a:extLst>
          </p:cNvPr>
          <p:cNvSpPr/>
          <p:nvPr/>
        </p:nvSpPr>
        <p:spPr>
          <a:xfrm>
            <a:off x="8217231" y="2759033"/>
            <a:ext cx="990600" cy="965200"/>
          </a:xfrm>
          <a:prstGeom prst="rect">
            <a:avLst/>
          </a:prstGeom>
          <a:ln w="101600">
            <a:solidFill>
              <a:srgbClr val="FFFFFF"/>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 name="Rectangle">
            <a:extLst>
              <a:ext uri="{FF2B5EF4-FFF2-40B4-BE49-F238E27FC236}">
                <a16:creationId xmlns:a16="http://schemas.microsoft.com/office/drawing/2014/main" id="{AD58D00D-82FC-45E5-82B1-0375969EA14B}"/>
              </a:ext>
            </a:extLst>
          </p:cNvPr>
          <p:cNvSpPr/>
          <p:nvPr/>
        </p:nvSpPr>
        <p:spPr>
          <a:xfrm>
            <a:off x="9988881" y="2733633"/>
            <a:ext cx="990600" cy="965200"/>
          </a:xfrm>
          <a:prstGeom prst="rect">
            <a:avLst/>
          </a:prstGeom>
          <a:ln w="101600">
            <a:solidFill>
              <a:srgbClr val="FFFFFF"/>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3" name="Line">
            <a:extLst>
              <a:ext uri="{FF2B5EF4-FFF2-40B4-BE49-F238E27FC236}">
                <a16:creationId xmlns:a16="http://schemas.microsoft.com/office/drawing/2014/main" id="{C6C261C4-0E27-472C-9278-FE443BBF8F5C}"/>
              </a:ext>
            </a:extLst>
          </p:cNvPr>
          <p:cNvSpPr/>
          <p:nvPr/>
        </p:nvSpPr>
        <p:spPr>
          <a:xfrm flipH="1" flipV="1">
            <a:off x="6927278" y="3717885"/>
            <a:ext cx="1807" cy="393696"/>
          </a:xfrm>
          <a:prstGeom prst="line">
            <a:avLst/>
          </a:prstGeom>
          <a:ln w="114300">
            <a:solidFill>
              <a:srgbClr val="FFFFFF"/>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4" name="Line">
            <a:extLst>
              <a:ext uri="{FF2B5EF4-FFF2-40B4-BE49-F238E27FC236}">
                <a16:creationId xmlns:a16="http://schemas.microsoft.com/office/drawing/2014/main" id="{3EB9FB47-2423-4865-81F6-5FC1631C01FF}"/>
              </a:ext>
            </a:extLst>
          </p:cNvPr>
          <p:cNvSpPr/>
          <p:nvPr/>
        </p:nvSpPr>
        <p:spPr>
          <a:xfrm flipH="1" flipV="1">
            <a:off x="8705278" y="3730585"/>
            <a:ext cx="1807" cy="393696"/>
          </a:xfrm>
          <a:prstGeom prst="line">
            <a:avLst/>
          </a:prstGeom>
          <a:ln w="114300">
            <a:solidFill>
              <a:srgbClr val="FFFFFF"/>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5" name="Line">
            <a:extLst>
              <a:ext uri="{FF2B5EF4-FFF2-40B4-BE49-F238E27FC236}">
                <a16:creationId xmlns:a16="http://schemas.microsoft.com/office/drawing/2014/main" id="{38A3CD42-F4F3-4555-BC62-49DB47FC0A81}"/>
              </a:ext>
            </a:extLst>
          </p:cNvPr>
          <p:cNvSpPr/>
          <p:nvPr/>
        </p:nvSpPr>
        <p:spPr>
          <a:xfrm flipH="1" flipV="1">
            <a:off x="10515028" y="3730585"/>
            <a:ext cx="1807" cy="393696"/>
          </a:xfrm>
          <a:prstGeom prst="line">
            <a:avLst/>
          </a:prstGeom>
          <a:ln w="114300">
            <a:solidFill>
              <a:srgbClr val="FFFFFF"/>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6" name="Data democracy">
            <a:extLst>
              <a:ext uri="{FF2B5EF4-FFF2-40B4-BE49-F238E27FC236}">
                <a16:creationId xmlns:a16="http://schemas.microsoft.com/office/drawing/2014/main" id="{98A60D3B-2E78-4426-BD97-7EE305493042}"/>
              </a:ext>
            </a:extLst>
          </p:cNvPr>
          <p:cNvSpPr txBox="1"/>
          <p:nvPr/>
        </p:nvSpPr>
        <p:spPr>
          <a:xfrm>
            <a:off x="6407482" y="2340604"/>
            <a:ext cx="1660782"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defRPr sz="2000">
                <a:solidFill>
                  <a:schemeClr val="accent1">
                    <a:hueOff val="114395"/>
                    <a:lumOff val="-24975"/>
                  </a:schemeClr>
                </a:solidFill>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lv-LV" sz="1200" dirty="0">
                <a:solidFill>
                  <a:srgbClr val="000000">
                    <a:lumMod val="65000"/>
                    <a:lumOff val="35000"/>
                  </a:srgbClr>
                </a:solidFill>
              </a:rPr>
              <a:t>DATU </a:t>
            </a:r>
            <a:r>
              <a:rPr kumimoji="0" lang="lv-LV" sz="1200" b="1" i="0" u="none" strike="noStrike" kern="0" cap="none" spc="0" normalizeH="0" baseline="0" noProof="0" dirty="0">
                <a:ln>
                  <a:noFill/>
                </a:ln>
                <a:solidFill>
                  <a:srgbClr val="000000">
                    <a:lumMod val="65000"/>
                    <a:lumOff val="35000"/>
                  </a:srgbClr>
                </a:solidFill>
                <a:effectLst/>
                <a:uLnTx/>
                <a:uFillTx/>
                <a:latin typeface="Helvetica Neue"/>
                <a:sym typeface="Helvetica Neue"/>
              </a:rPr>
              <a:t>DEMOKRATIZĀCIJA </a:t>
            </a:r>
            <a:r>
              <a:rPr kumimoji="0" sz="1200" b="1" i="0" u="none" strike="noStrike" kern="0" cap="none" spc="0" normalizeH="0" baseline="0" noProof="0" dirty="0">
                <a:ln>
                  <a:noFill/>
                </a:ln>
                <a:solidFill>
                  <a:srgbClr val="000000">
                    <a:lumMod val="65000"/>
                    <a:lumOff val="35000"/>
                  </a:srgbClr>
                </a:solidFill>
                <a:effectLst/>
                <a:uLnTx/>
                <a:uFillTx/>
                <a:latin typeface="Helvetica Neue"/>
                <a:sym typeface="Helvetica Neue"/>
              </a:rPr>
              <a:t>​</a:t>
            </a:r>
          </a:p>
        </p:txBody>
      </p:sp>
      <p:sp>
        <p:nvSpPr>
          <p:cNvPr id="17" name="Citizen engagement">
            <a:extLst>
              <a:ext uri="{FF2B5EF4-FFF2-40B4-BE49-F238E27FC236}">
                <a16:creationId xmlns:a16="http://schemas.microsoft.com/office/drawing/2014/main" id="{001BDC49-335B-4EA9-B42D-4EB7DDDF8467}"/>
              </a:ext>
            </a:extLst>
          </p:cNvPr>
          <p:cNvSpPr txBox="1"/>
          <p:nvPr/>
        </p:nvSpPr>
        <p:spPr>
          <a:xfrm>
            <a:off x="8217231" y="2259838"/>
            <a:ext cx="1485984" cy="605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defRPr sz="2000">
                <a:solidFill>
                  <a:schemeClr val="accent1">
                    <a:hueOff val="114395"/>
                    <a:lumOff val="-24975"/>
                  </a:schemeClr>
                </a:solidFill>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lv-LV" sz="1200" b="1" i="0" u="none" strike="noStrike" kern="0" cap="none" spc="0" normalizeH="0" baseline="0" noProof="0" dirty="0">
                <a:ln>
                  <a:noFill/>
                </a:ln>
                <a:solidFill>
                  <a:srgbClr val="000000">
                    <a:lumMod val="65000"/>
                    <a:lumOff val="35000"/>
                  </a:srgbClr>
                </a:solidFill>
                <a:effectLst/>
                <a:uLnTx/>
                <a:uFillTx/>
                <a:latin typeface="Helvetica Neue"/>
                <a:sym typeface="Helvetica Neue"/>
              </a:rPr>
              <a:t>DATU VIRZĪTAS SABIEDRĪBAS IESAISTE </a:t>
            </a:r>
            <a:endParaRPr kumimoji="0" sz="1200" b="1" i="0" u="none" strike="noStrike" kern="0" cap="none" spc="0" normalizeH="0" baseline="0" noProof="0" dirty="0">
              <a:ln>
                <a:noFill/>
              </a:ln>
              <a:solidFill>
                <a:srgbClr val="000000">
                  <a:lumMod val="65000"/>
                  <a:lumOff val="35000"/>
                </a:srgbClr>
              </a:solidFill>
              <a:effectLst/>
              <a:uLnTx/>
              <a:uFillTx/>
              <a:latin typeface="Helvetica Neue"/>
              <a:sym typeface="Helvetica Neue"/>
            </a:endParaRPr>
          </a:p>
        </p:txBody>
      </p:sp>
      <p:sp>
        <p:nvSpPr>
          <p:cNvPr id="18" name="Data Driven Innovation">
            <a:extLst>
              <a:ext uri="{FF2B5EF4-FFF2-40B4-BE49-F238E27FC236}">
                <a16:creationId xmlns:a16="http://schemas.microsoft.com/office/drawing/2014/main" id="{F7A6B11D-603F-4B7D-849B-4009931E546B}"/>
              </a:ext>
            </a:extLst>
          </p:cNvPr>
          <p:cNvSpPr txBox="1"/>
          <p:nvPr/>
        </p:nvSpPr>
        <p:spPr>
          <a:xfrm>
            <a:off x="9988881" y="2259838"/>
            <a:ext cx="1186606" cy="605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defRPr sz="2000">
                <a:solidFill>
                  <a:schemeClr val="accent1">
                    <a:hueOff val="114395"/>
                    <a:lumOff val="-24975"/>
                  </a:schemeClr>
                </a:solidFill>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rgbClr val="000000">
                    <a:lumMod val="65000"/>
                    <a:lumOff val="35000"/>
                  </a:srgbClr>
                </a:solidFill>
                <a:effectLst/>
                <a:uLnTx/>
                <a:uFillTx/>
                <a:latin typeface="Helvetica Neue"/>
                <a:sym typeface="Helvetica Neue"/>
              </a:rPr>
              <a:t>D</a:t>
            </a:r>
            <a:r>
              <a:rPr lang="lv-LV" sz="1200" dirty="0">
                <a:solidFill>
                  <a:srgbClr val="000000">
                    <a:lumMod val="65000"/>
                    <a:lumOff val="35000"/>
                  </a:srgbClr>
                </a:solidFill>
              </a:rPr>
              <a:t>ATU VIRZĪTAS INOVĀCIJAS </a:t>
            </a:r>
            <a:endParaRPr kumimoji="0" sz="1200" b="1" i="0" u="none" strike="noStrike" kern="0" cap="none" spc="0" normalizeH="0" baseline="0" noProof="0" dirty="0">
              <a:ln>
                <a:noFill/>
              </a:ln>
              <a:solidFill>
                <a:srgbClr val="000000">
                  <a:lumMod val="65000"/>
                  <a:lumOff val="35000"/>
                </a:srgbClr>
              </a:solidFill>
              <a:effectLst/>
              <a:uLnTx/>
              <a:uFillTx/>
              <a:latin typeface="Helvetica Neue"/>
              <a:sym typeface="Helvetica Neue"/>
            </a:endParaRPr>
          </a:p>
        </p:txBody>
      </p:sp>
      <p:sp>
        <p:nvSpPr>
          <p:cNvPr id="19" name="Rectangle">
            <a:extLst>
              <a:ext uri="{FF2B5EF4-FFF2-40B4-BE49-F238E27FC236}">
                <a16:creationId xmlns:a16="http://schemas.microsoft.com/office/drawing/2014/main" id="{C2A42573-7107-459E-A5CB-C7BE17A58359}"/>
              </a:ext>
            </a:extLst>
          </p:cNvPr>
          <p:cNvSpPr/>
          <p:nvPr/>
        </p:nvSpPr>
        <p:spPr>
          <a:xfrm>
            <a:off x="3161466" y="4345670"/>
            <a:ext cx="304800" cy="901700"/>
          </a:xfrm>
          <a:prstGeom prst="rect">
            <a:avLst/>
          </a:prstGeom>
          <a:solidFill>
            <a:schemeClr val="bg2">
              <a:alpha val="41000"/>
            </a:schemeClr>
          </a:solidFill>
          <a:ln w="50800">
            <a:solidFill>
              <a:srgbClr val="FFFFFF">
                <a:alpha val="41000"/>
              </a:srgbClr>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000000">
                  <a:lumMod val="75000"/>
                  <a:lumOff val="25000"/>
                </a:srgbClr>
              </a:solidFill>
              <a:effectLst/>
              <a:uLnTx/>
              <a:uFillTx/>
              <a:latin typeface="Helvetica Neue Medium"/>
              <a:sym typeface="Helvetica Neue Medium"/>
            </a:endParaRPr>
          </a:p>
        </p:txBody>
      </p:sp>
      <p:sp>
        <p:nvSpPr>
          <p:cNvPr id="21" name="Cross-sector partnerships">
            <a:extLst>
              <a:ext uri="{FF2B5EF4-FFF2-40B4-BE49-F238E27FC236}">
                <a16:creationId xmlns:a16="http://schemas.microsoft.com/office/drawing/2014/main" id="{B255A9B2-8690-4C1F-ADB9-89A548FCBAF6}"/>
              </a:ext>
            </a:extLst>
          </p:cNvPr>
          <p:cNvSpPr txBox="1"/>
          <p:nvPr/>
        </p:nvSpPr>
        <p:spPr>
          <a:xfrm>
            <a:off x="6672629" y="726226"/>
            <a:ext cx="3842399" cy="743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600">
                <a:solidFill>
                  <a:schemeClr val="accent1">
                    <a:hueOff val="114395"/>
                    <a:lumOff val="-24975"/>
                  </a:schemeClr>
                </a:solidFill>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lv-LV" sz="4500" b="0" i="0" u="none" strike="noStrike" kern="0" cap="none" spc="0" normalizeH="0" baseline="0" noProof="0" dirty="0">
                <a:ln>
                  <a:noFill/>
                </a:ln>
                <a:solidFill>
                  <a:srgbClr val="01859C"/>
                </a:solidFill>
                <a:effectLst/>
                <a:uLnTx/>
                <a:uFillTx/>
                <a:latin typeface="+mj-lt"/>
                <a:sym typeface="Helvetica Neue"/>
              </a:rPr>
              <a:t>DDN </a:t>
            </a:r>
            <a:r>
              <a:rPr lang="lv-LV" sz="4500" b="0" dirty="0">
                <a:solidFill>
                  <a:srgbClr val="01859C"/>
                </a:solidFill>
                <a:latin typeface="+mj-lt"/>
              </a:rPr>
              <a:t>KONCEPTS </a:t>
            </a:r>
            <a:endParaRPr kumimoji="0" sz="4500" b="0" i="0" u="none" strike="noStrike" kern="0" cap="none" spc="0" normalizeH="0" baseline="0" noProof="0" dirty="0">
              <a:ln>
                <a:noFill/>
              </a:ln>
              <a:solidFill>
                <a:srgbClr val="01859C"/>
              </a:solidFill>
              <a:effectLst/>
              <a:uLnTx/>
              <a:uFillTx/>
              <a:latin typeface="+mj-lt"/>
              <a:sym typeface="Helvetica Neue"/>
            </a:endParaRPr>
          </a:p>
        </p:txBody>
      </p:sp>
      <p:pic>
        <p:nvPicPr>
          <p:cNvPr id="60" name="Picture 59">
            <a:extLst>
              <a:ext uri="{FF2B5EF4-FFF2-40B4-BE49-F238E27FC236}">
                <a16:creationId xmlns:a16="http://schemas.microsoft.com/office/drawing/2014/main" id="{DB5AB0B5-1D32-4E71-9063-2C37A25BB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1898" y="5695550"/>
            <a:ext cx="926767" cy="819707"/>
          </a:xfrm>
          <a:prstGeom prst="rect">
            <a:avLst/>
          </a:prstGeom>
        </p:spPr>
      </p:pic>
      <p:pic>
        <p:nvPicPr>
          <p:cNvPr id="67" name="Picture 66">
            <a:extLst>
              <a:ext uri="{FF2B5EF4-FFF2-40B4-BE49-F238E27FC236}">
                <a16:creationId xmlns:a16="http://schemas.microsoft.com/office/drawing/2014/main" id="{3132DB71-C6DC-42FE-9C96-8FEEAB42647F}"/>
              </a:ext>
            </a:extLst>
          </p:cNvPr>
          <p:cNvPicPr>
            <a:picLocks noChangeAspect="1"/>
          </p:cNvPicPr>
          <p:nvPr/>
        </p:nvPicPr>
        <p:blipFill>
          <a:blip r:embed="rId4"/>
          <a:stretch>
            <a:fillRect/>
          </a:stretch>
        </p:blipFill>
        <p:spPr>
          <a:xfrm>
            <a:off x="6745314" y="3086872"/>
            <a:ext cx="4318435" cy="906988"/>
          </a:xfrm>
          <a:prstGeom prst="rect">
            <a:avLst/>
          </a:prstGeom>
        </p:spPr>
      </p:pic>
      <p:pic>
        <p:nvPicPr>
          <p:cNvPr id="68" name="Picture 67">
            <a:extLst>
              <a:ext uri="{FF2B5EF4-FFF2-40B4-BE49-F238E27FC236}">
                <a16:creationId xmlns:a16="http://schemas.microsoft.com/office/drawing/2014/main" id="{DF91DBEC-8AA5-4687-98B5-79E4329D020C}"/>
              </a:ext>
            </a:extLst>
          </p:cNvPr>
          <p:cNvPicPr>
            <a:picLocks noChangeAspect="1"/>
          </p:cNvPicPr>
          <p:nvPr/>
        </p:nvPicPr>
        <p:blipFill>
          <a:blip r:embed="rId5"/>
          <a:stretch>
            <a:fillRect/>
          </a:stretch>
        </p:blipFill>
        <p:spPr>
          <a:xfrm>
            <a:off x="11888554" y="5809957"/>
            <a:ext cx="5030171" cy="2984785"/>
          </a:xfrm>
          <a:prstGeom prst="rect">
            <a:avLst/>
          </a:prstGeom>
          <a:noFill/>
          <a:ln cap="flat">
            <a:noFill/>
          </a:ln>
        </p:spPr>
      </p:pic>
    </p:spTree>
    <p:extLst>
      <p:ext uri="{BB962C8B-B14F-4D97-AF65-F5344CB8AC3E}">
        <p14:creationId xmlns:p14="http://schemas.microsoft.com/office/powerpoint/2010/main" val="1541274571"/>
      </p:ext>
    </p:extLst>
  </p:cSld>
  <p:clrMapOvr>
    <a:masterClrMapping/>
  </p:clrMapOvr>
</p:sld>
</file>

<file path=ppt/theme/theme1.xml><?xml version="1.0" encoding="utf-8"?>
<a:theme xmlns:a="http://schemas.openxmlformats.org/drawingml/2006/main" name="EM_LV">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ppt-LV - Gaisa.pptx" id="{FE660630-0305-4A8B-9089-9340FF29A628}" vid="{F7E95379-4019-4DEF-978D-B0DB6C5C0E65}"/>
    </a:ext>
  </a:extLst>
</a:theme>
</file>

<file path=ppt/theme/theme2.xml><?xml version="1.0" encoding="utf-8"?>
<a:theme xmlns:a="http://schemas.openxmlformats.org/drawingml/2006/main" name="Office Theme">
  <a:themeElements>
    <a:clrScheme name="Custom 1">
      <a:dk1>
        <a:srgbClr val="00859B"/>
      </a:dk1>
      <a:lt1>
        <a:sysClr val="window" lastClr="FFFFFF"/>
      </a:lt1>
      <a:dk2>
        <a:srgbClr val="00859B"/>
      </a:dk2>
      <a:lt2>
        <a:srgbClr val="FFFFFF"/>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ppt-LV - Gaisa.pptx" id="{FE660630-0305-4A8B-9089-9340FF29A628}" vid="{6AB33D35-1224-4905-BAE1-B3F653F1928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ppt-LV - Gaisa.pptx" id="{FE660630-0305-4A8B-9089-9340FF29A628}" vid="{3708FFF8-4BEF-4631-9E99-B443FCCBA286}"/>
    </a:ext>
  </a:extLst>
</a:theme>
</file>

<file path=ppt/theme/theme4.xml><?xml version="1.0" encoding="utf-8"?>
<a:theme xmlns:a="http://schemas.openxmlformats.org/drawingml/2006/main" name="1_EM_LV">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_LV" id="{B9B434BE-957C-442D-99B2-56CBE6461A7D}" vid="{BF28C971-8E20-4013-A0F2-979FA7E00E9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EM-ppt-LV - Gaisa</Template>
  <TotalTime>999</TotalTime>
  <Words>2978</Words>
  <Application>Microsoft Office PowerPoint</Application>
  <PresentationFormat>Custom</PresentationFormat>
  <Paragraphs>245</Paragraphs>
  <Slides>17</Slides>
  <Notes>12</Notes>
  <HiddenSlides>1</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Arial</vt:lpstr>
      <vt:lpstr>Calibri</vt:lpstr>
      <vt:lpstr>Calibri Light</vt:lpstr>
      <vt:lpstr>Helvetica Light</vt:lpstr>
      <vt:lpstr>Helvetica Neue</vt:lpstr>
      <vt:lpstr>Helvetica Neue Light</vt:lpstr>
      <vt:lpstr>Helvetica Neue Medium</vt:lpstr>
      <vt:lpstr>Times New Roman</vt:lpstr>
      <vt:lpstr>Tw Cen MT</vt:lpstr>
      <vt:lpstr>Verdana</vt:lpstr>
      <vt:lpstr>Wingdings</vt:lpstr>
      <vt:lpstr>EM_LV</vt:lpstr>
      <vt:lpstr>Office Theme</vt:lpstr>
      <vt:lpstr>1_Custom Design</vt:lpstr>
      <vt:lpstr>1_EM_LV</vt:lpstr>
      <vt:lpstr>IKT nozares aktualitātes un izaicinājumi  NAP 2021-2027 kontekstā</vt:lpstr>
      <vt:lpstr>PowerPoint Presentation</vt:lpstr>
      <vt:lpstr>PowerPoint Presentation</vt:lpstr>
      <vt:lpstr>IKT NOZARĒ STRĀDĀJOŠIE</vt:lpstr>
      <vt:lpstr>IKT SPECIĀLISTU pieprasījums un piedāvājums</vt:lpstr>
      <vt:lpstr>PowerPoint Presentation</vt:lpstr>
      <vt:lpstr>PowerPoint Presentation</vt:lpstr>
      <vt:lpstr>PowerPoint Presentation</vt:lpstr>
      <vt:lpstr>PowerPoint Presentation</vt:lpstr>
      <vt:lpstr>PowerPoint Presentation</vt:lpstr>
      <vt:lpstr> </vt:lpstr>
      <vt:lpstr>PowerPoint Presentation</vt:lpstr>
      <vt:lpstr>Ekonomikas izaugsmes ietvars praktiski visām valstīm ir vienāds. Kādas būs Latvijas priekšrocības? </vt:lpstr>
      <vt:lpstr>EKONOMIKAS MODEĻA MAIŅA UN VIEDĀS SPECIALIZĀCIJAS KONCEPTS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Laura Stelmaka-Leja</dc:creator>
  <cp:lastModifiedBy>Ieva Pļaviņa</cp:lastModifiedBy>
  <cp:revision>167</cp:revision>
  <dcterms:created xsi:type="dcterms:W3CDTF">2019-04-29T13:06:27Z</dcterms:created>
  <dcterms:modified xsi:type="dcterms:W3CDTF">2019-06-05T08:08:21Z</dcterms:modified>
</cp:coreProperties>
</file>